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62" r:id="rId3"/>
    <p:sldId id="260" r:id="rId4"/>
    <p:sldId id="261" r:id="rId5"/>
    <p:sldId id="313" r:id="rId6"/>
    <p:sldId id="287" r:id="rId7"/>
    <p:sldId id="316" r:id="rId8"/>
    <p:sldId id="286" r:id="rId9"/>
    <p:sldId id="264" r:id="rId10"/>
    <p:sldId id="318" r:id="rId11"/>
    <p:sldId id="324" r:id="rId12"/>
    <p:sldId id="336" r:id="rId13"/>
    <p:sldId id="337" r:id="rId14"/>
    <p:sldId id="339" r:id="rId15"/>
    <p:sldId id="340" r:id="rId16"/>
    <p:sldId id="338" r:id="rId17"/>
    <p:sldId id="344" r:id="rId18"/>
    <p:sldId id="335" r:id="rId19"/>
    <p:sldId id="326" r:id="rId20"/>
    <p:sldId id="327" r:id="rId21"/>
    <p:sldId id="331" r:id="rId22"/>
    <p:sldId id="332" r:id="rId23"/>
    <p:sldId id="288" r:id="rId24"/>
    <p:sldId id="342" r:id="rId25"/>
    <p:sldId id="343" r:id="rId26"/>
    <p:sldId id="346" r:id="rId27"/>
    <p:sldId id="347" r:id="rId28"/>
    <p:sldId id="348" r:id="rId29"/>
    <p:sldId id="341" r:id="rId30"/>
    <p:sldId id="266" r:id="rId31"/>
    <p:sldId id="280" r:id="rId32"/>
    <p:sldId id="345" r:id="rId33"/>
    <p:sldId id="323" r:id="rId34"/>
    <p:sldId id="276" r:id="rId35"/>
    <p:sldId id="305" r:id="rId36"/>
    <p:sldId id="283" r:id="rId37"/>
    <p:sldId id="320" r:id="rId38"/>
    <p:sldId id="307" r:id="rId39"/>
    <p:sldId id="314" r:id="rId40"/>
    <p:sldId id="315" r:id="rId41"/>
    <p:sldId id="306" r:id="rId42"/>
    <p:sldId id="333" r:id="rId43"/>
    <p:sldId id="334" r:id="rId44"/>
    <p:sldId id="349" r:id="rId45"/>
    <p:sldId id="272" r:id="rId46"/>
  </p:sldIdLst>
  <p:sldSz cx="9144000" cy="5143500" type="screen16x9"/>
  <p:notesSz cx="6858000" cy="9144000"/>
  <p:embeddedFontLst>
    <p:embeddedFont>
      <p:font typeface="Amazon Ember" panose="020B0603020204020204" pitchFamily="34" charset="0"/>
      <p:regular r:id="rId48"/>
      <p:bold r:id="rId49"/>
      <p:italic r:id="rId50"/>
      <p:boldItalic r:id="rId51"/>
    </p:embeddedFont>
    <p:embeddedFont>
      <p:font typeface="Oi" panose="020B0604020202020204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AC5158D-2B0E-4BB5-8A4E-EFEF0C772D1C}">
          <p14:sldIdLst>
            <p14:sldId id="256"/>
            <p14:sldId id="262"/>
            <p14:sldId id="260"/>
          </p14:sldIdLst>
        </p14:section>
        <p14:section name="Introduction" id="{2DEEB964-D9C4-4AF7-BFD9-6ECEB8293989}">
          <p14:sldIdLst>
            <p14:sldId id="261"/>
            <p14:sldId id="313"/>
            <p14:sldId id="287"/>
          </p14:sldIdLst>
        </p14:section>
        <p14:section name="VPC Lattice" id="{9DD15B32-3F2B-400D-98EE-2AA7A9400D7A}">
          <p14:sldIdLst>
            <p14:sldId id="316"/>
            <p14:sldId id="286"/>
            <p14:sldId id="264"/>
            <p14:sldId id="318"/>
            <p14:sldId id="324"/>
            <p14:sldId id="336"/>
            <p14:sldId id="337"/>
            <p14:sldId id="339"/>
            <p14:sldId id="340"/>
            <p14:sldId id="338"/>
            <p14:sldId id="344"/>
            <p14:sldId id="335"/>
            <p14:sldId id="326"/>
            <p14:sldId id="327"/>
            <p14:sldId id="331"/>
            <p14:sldId id="332"/>
            <p14:sldId id="288"/>
            <p14:sldId id="342"/>
            <p14:sldId id="343"/>
            <p14:sldId id="346"/>
            <p14:sldId id="347"/>
            <p14:sldId id="348"/>
            <p14:sldId id="341"/>
            <p14:sldId id="266"/>
            <p14:sldId id="280"/>
            <p14:sldId id="345"/>
            <p14:sldId id="323"/>
            <p14:sldId id="276"/>
            <p14:sldId id="305"/>
            <p14:sldId id="283"/>
            <p14:sldId id="320"/>
            <p14:sldId id="307"/>
            <p14:sldId id="314"/>
            <p14:sldId id="315"/>
            <p14:sldId id="306"/>
            <p14:sldId id="333"/>
            <p14:sldId id="334"/>
            <p14:sldId id="349"/>
            <p14:sldId id="272"/>
          </p14:sldIdLst>
        </p14:section>
        <p14:section name="Untitled Section" id="{27CF456A-D437-45EA-8D48-9A6F3C79914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644">
          <p15:clr>
            <a:srgbClr val="A4A3A4"/>
          </p15:clr>
        </p15:guide>
        <p15:guide id="2" orient="horz" pos="2898">
          <p15:clr>
            <a:srgbClr val="A4A3A4"/>
          </p15:clr>
        </p15:guide>
        <p15:guide id="3" orient="horz" pos="2412">
          <p15:clr>
            <a:srgbClr val="A4A3A4"/>
          </p15:clr>
        </p15:guide>
        <p15:guide id="4" orient="horz" pos="3196">
          <p15:clr>
            <a:srgbClr val="A4A3A4"/>
          </p15:clr>
        </p15:guide>
        <p15:guide id="5" orient="horz" pos="1350">
          <p15:clr>
            <a:srgbClr val="A4A3A4"/>
          </p15:clr>
        </p15:guide>
        <p15:guide id="6" orient="horz" pos="1378">
          <p15:clr>
            <a:srgbClr val="A4A3A4"/>
          </p15:clr>
        </p15:guide>
        <p15:guide id="7" orient="horz" pos="2078">
          <p15:clr>
            <a:srgbClr val="A4A3A4"/>
          </p15:clr>
        </p15:guide>
        <p15:guide id="8" orient="horz" pos="1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orient="horz" pos="2859">
          <p15:clr>
            <a:srgbClr val="A4A3A4"/>
          </p15:clr>
        </p15:guide>
        <p15:guide id="11" pos="960">
          <p15:clr>
            <a:srgbClr val="A4A3A4"/>
          </p15:clr>
        </p15:guide>
        <p15:guide id="12" pos="1755">
          <p15:clr>
            <a:srgbClr val="A4A3A4"/>
          </p15:clr>
        </p15:guide>
        <p15:guide id="13" pos="2883">
          <p15:clr>
            <a:srgbClr val="A4A3A4"/>
          </p15:clr>
        </p15:guide>
        <p15:guide id="14" pos="2519">
          <p15:clr>
            <a:srgbClr val="A4A3A4"/>
          </p15:clr>
        </p15:guide>
        <p15:guide id="15" pos="4790">
          <p15:clr>
            <a:srgbClr val="A4A3A4"/>
          </p15:clr>
        </p15:guide>
        <p15:guide id="16" pos="2487">
          <p15:clr>
            <a:srgbClr val="A4A3A4"/>
          </p15:clr>
        </p15:guide>
        <p15:guide id="17" pos="1722">
          <p15:clr>
            <a:srgbClr val="A4A3A4"/>
          </p15:clr>
        </p15:guide>
        <p15:guide id="18" pos="987">
          <p15:clr>
            <a:srgbClr val="A4A3A4"/>
          </p15:clr>
        </p15:guide>
        <p15:guide id="19" pos="4818">
          <p15:clr>
            <a:srgbClr val="A4A3A4"/>
          </p15:clr>
        </p15:guide>
        <p15:guide id="20" pos="3257">
          <p15:clr>
            <a:srgbClr val="A4A3A4"/>
          </p15:clr>
        </p15:guide>
        <p15:guide id="21">
          <p15:clr>
            <a:srgbClr val="A4A3A4"/>
          </p15:clr>
        </p15:guide>
        <p15:guide id="22" pos="3285">
          <p15:clr>
            <a:srgbClr val="A4A3A4"/>
          </p15:clr>
        </p15:guide>
        <p15:guide id="23" pos="4022">
          <p15:clr>
            <a:srgbClr val="A4A3A4"/>
          </p15:clr>
        </p15:guide>
        <p15:guide id="24" pos="4053">
          <p15:clr>
            <a:srgbClr val="A4A3A4"/>
          </p15:clr>
        </p15:guide>
        <p15:guide id="25" pos="5544">
          <p15:clr>
            <a:srgbClr val="A4A3A4"/>
          </p15:clr>
        </p15:guide>
        <p15:guide id="26" pos="220">
          <p15:clr>
            <a:srgbClr val="A4A3A4"/>
          </p15:clr>
        </p15:guide>
        <p15:guide id="27" pos="3485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e12FJfQpVPmyIKdmM2+xuMaUo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1B2"/>
    <a:srgbClr val="ED7100"/>
    <a:srgbClr val="FF9900"/>
    <a:srgbClr val="616161"/>
    <a:srgbClr val="8C4FFF"/>
    <a:srgbClr val="030212"/>
    <a:srgbClr val="030327"/>
    <a:srgbClr val="010424"/>
    <a:srgbClr val="898B94"/>
    <a:srgbClr val="42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84792" autoAdjust="0"/>
  </p:normalViewPr>
  <p:slideViewPr>
    <p:cSldViewPr snapToGrid="0">
      <p:cViewPr varScale="1">
        <p:scale>
          <a:sx n="176" d="100"/>
          <a:sy n="176" d="100"/>
        </p:scale>
        <p:origin x="528" y="128"/>
      </p:cViewPr>
      <p:guideLst>
        <p:guide orient="horz" pos="644"/>
        <p:guide orient="horz" pos="2898"/>
        <p:guide orient="horz" pos="2412"/>
        <p:guide orient="horz" pos="3196"/>
        <p:guide orient="horz" pos="1350"/>
        <p:guide orient="horz" pos="1378"/>
        <p:guide orient="horz" pos="2078"/>
        <p:guide orient="horz" pos="125"/>
        <p:guide orient="horz" pos="2106"/>
        <p:guide orient="horz" pos="2859"/>
        <p:guide pos="960"/>
        <p:guide pos="1755"/>
        <p:guide pos="2883"/>
        <p:guide pos="2519"/>
        <p:guide pos="4790"/>
        <p:guide pos="2487"/>
        <p:guide pos="1722"/>
        <p:guide pos="987"/>
        <p:guide pos="4818"/>
        <p:guide pos="3257"/>
        <p:guide/>
        <p:guide pos="3285"/>
        <p:guide pos="4022"/>
        <p:guide pos="4053"/>
        <p:guide pos="5544"/>
        <p:guide pos="220"/>
        <p:guide pos="3485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" name="Google Shape;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01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C7367A1C-080D-B870-4378-A5D95B90E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>
            <a:extLst>
              <a:ext uri="{FF2B5EF4-FFF2-40B4-BE49-F238E27FC236}">
                <a16:creationId xmlns:a16="http://schemas.microsoft.com/office/drawing/2014/main" id="{A6179F4B-6B36-8897-4E27-7EE335F1ED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>
            <a:extLst>
              <a:ext uri="{FF2B5EF4-FFF2-40B4-BE49-F238E27FC236}">
                <a16:creationId xmlns:a16="http://schemas.microsoft.com/office/drawing/2014/main" id="{A00834FE-3B30-8EEE-1C43-4A2D541911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8711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12C6F50D-ECD1-75F7-41AC-575FCBABC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>
            <a:extLst>
              <a:ext uri="{FF2B5EF4-FFF2-40B4-BE49-F238E27FC236}">
                <a16:creationId xmlns:a16="http://schemas.microsoft.com/office/drawing/2014/main" id="{101E6BA9-7DF2-2DF3-A6FC-34DBCE50F6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>
            <a:extLst>
              <a:ext uri="{FF2B5EF4-FFF2-40B4-BE49-F238E27FC236}">
                <a16:creationId xmlns:a16="http://schemas.microsoft.com/office/drawing/2014/main" id="{FA440F4C-BA2E-A8BE-1CC5-3C403C4B5A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9349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56002E9D-3998-7D71-CE2E-8D7248A52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>
            <a:extLst>
              <a:ext uri="{FF2B5EF4-FFF2-40B4-BE49-F238E27FC236}">
                <a16:creationId xmlns:a16="http://schemas.microsoft.com/office/drawing/2014/main" id="{D0F90DE3-5910-0957-A962-999504260F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>
            <a:extLst>
              <a:ext uri="{FF2B5EF4-FFF2-40B4-BE49-F238E27FC236}">
                <a16:creationId xmlns:a16="http://schemas.microsoft.com/office/drawing/2014/main" id="{EE18FBDD-EA5F-7A6F-3B3E-688F5F2072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9341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8BC21C81-333F-9F45-597B-0744D2705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>
            <a:extLst>
              <a:ext uri="{FF2B5EF4-FFF2-40B4-BE49-F238E27FC236}">
                <a16:creationId xmlns:a16="http://schemas.microsoft.com/office/drawing/2014/main" id="{24987A18-8F60-A531-6FAB-1152B3C0B0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>
            <a:extLst>
              <a:ext uri="{FF2B5EF4-FFF2-40B4-BE49-F238E27FC236}">
                <a16:creationId xmlns:a16="http://schemas.microsoft.com/office/drawing/2014/main" id="{5B9CA07E-E657-6D97-7394-DDB9C406C1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8043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F0675FB5-920C-EE3F-C1F6-536FF03F0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>
            <a:extLst>
              <a:ext uri="{FF2B5EF4-FFF2-40B4-BE49-F238E27FC236}">
                <a16:creationId xmlns:a16="http://schemas.microsoft.com/office/drawing/2014/main" id="{087FA909-4183-C08D-7D85-2F394175B5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>
            <a:extLst>
              <a:ext uri="{FF2B5EF4-FFF2-40B4-BE49-F238E27FC236}">
                <a16:creationId xmlns:a16="http://schemas.microsoft.com/office/drawing/2014/main" id="{94ECACFE-2CDE-11A4-FB88-5CDF310282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1767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575AF19E-E626-30EE-9433-6F3B6FD18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>
            <a:extLst>
              <a:ext uri="{FF2B5EF4-FFF2-40B4-BE49-F238E27FC236}">
                <a16:creationId xmlns:a16="http://schemas.microsoft.com/office/drawing/2014/main" id="{7492B62A-1C17-6D69-A49A-84C8C00808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>
            <a:extLst>
              <a:ext uri="{FF2B5EF4-FFF2-40B4-BE49-F238E27FC236}">
                <a16:creationId xmlns:a16="http://schemas.microsoft.com/office/drawing/2014/main" id="{E1B37FA4-070F-61DA-C031-7A5ADFC05B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3257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9F99A8AE-44CA-5CD3-BBA6-AECE0B1C0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>
            <a:extLst>
              <a:ext uri="{FF2B5EF4-FFF2-40B4-BE49-F238E27FC236}">
                <a16:creationId xmlns:a16="http://schemas.microsoft.com/office/drawing/2014/main" id="{B7F09144-AAB4-C613-B150-12A86EAD7B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>
            <a:extLst>
              <a:ext uri="{FF2B5EF4-FFF2-40B4-BE49-F238E27FC236}">
                <a16:creationId xmlns:a16="http://schemas.microsoft.com/office/drawing/2014/main" id="{6E4AFF04-7682-3898-CCB2-DA8A02F417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7006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9F753641-54BD-4FE4-C752-1511735B9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>
            <a:extLst>
              <a:ext uri="{FF2B5EF4-FFF2-40B4-BE49-F238E27FC236}">
                <a16:creationId xmlns:a16="http://schemas.microsoft.com/office/drawing/2014/main" id="{A9BCC869-A1E4-7366-ED57-016FC5123A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>
            <a:extLst>
              <a:ext uri="{FF2B5EF4-FFF2-40B4-BE49-F238E27FC236}">
                <a16:creationId xmlns:a16="http://schemas.microsoft.com/office/drawing/2014/main" id="{1253591D-0068-6A89-372B-CB36CDB0AB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6980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EC97B6FE-8C32-4ECE-E84F-AE3DF79B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>
            <a:extLst>
              <a:ext uri="{FF2B5EF4-FFF2-40B4-BE49-F238E27FC236}">
                <a16:creationId xmlns:a16="http://schemas.microsoft.com/office/drawing/2014/main" id="{1092EBC1-E7FD-47C6-87B7-AB45EB0DE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1:notes">
            <a:extLst>
              <a:ext uri="{FF2B5EF4-FFF2-40B4-BE49-F238E27FC236}">
                <a16:creationId xmlns:a16="http://schemas.microsoft.com/office/drawing/2014/main" id="{8798F55C-7834-409A-2AF6-9E5D02C364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523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94CE6DD0-673C-A8D8-D9C6-74F6A9E49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>
            <a:extLst>
              <a:ext uri="{FF2B5EF4-FFF2-40B4-BE49-F238E27FC236}">
                <a16:creationId xmlns:a16="http://schemas.microsoft.com/office/drawing/2014/main" id="{DF766756-FC23-4601-3C42-8862ED7121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p11:notes">
            <a:extLst>
              <a:ext uri="{FF2B5EF4-FFF2-40B4-BE49-F238E27FC236}">
                <a16:creationId xmlns:a16="http://schemas.microsoft.com/office/drawing/2014/main" id="{DB66C2C3-43C0-7154-D6D9-ACFF73579F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8985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9CCFFB4F-2395-6593-DD6A-19A93DEE1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>
            <a:extLst>
              <a:ext uri="{FF2B5EF4-FFF2-40B4-BE49-F238E27FC236}">
                <a16:creationId xmlns:a16="http://schemas.microsoft.com/office/drawing/2014/main" id="{7551B0A6-AC0E-0D11-A86C-5957BD51BA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>
            <a:extLst>
              <a:ext uri="{FF2B5EF4-FFF2-40B4-BE49-F238E27FC236}">
                <a16:creationId xmlns:a16="http://schemas.microsoft.com/office/drawing/2014/main" id="{FB6232CD-3603-9913-9A10-C4B78B3CF7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3693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A63B58C1-72DA-D545-BE88-D051D83AC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>
            <a:extLst>
              <a:ext uri="{FF2B5EF4-FFF2-40B4-BE49-F238E27FC236}">
                <a16:creationId xmlns:a16="http://schemas.microsoft.com/office/drawing/2014/main" id="{7BD3567E-F5FD-73D3-8080-DC156DB2C5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>
            <a:extLst>
              <a:ext uri="{FF2B5EF4-FFF2-40B4-BE49-F238E27FC236}">
                <a16:creationId xmlns:a16="http://schemas.microsoft.com/office/drawing/2014/main" id="{57710A10-48E7-5A44-6368-68D1BB6817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71702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6413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70EB722D-F160-7971-3C58-45F863F41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>
            <a:extLst>
              <a:ext uri="{FF2B5EF4-FFF2-40B4-BE49-F238E27FC236}">
                <a16:creationId xmlns:a16="http://schemas.microsoft.com/office/drawing/2014/main" id="{F91E253F-6DB3-C2AC-8455-6468F7049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>
            <a:extLst>
              <a:ext uri="{FF2B5EF4-FFF2-40B4-BE49-F238E27FC236}">
                <a16:creationId xmlns:a16="http://schemas.microsoft.com/office/drawing/2014/main" id="{E4E2D947-531E-FE43-4648-851416357A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9935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AE5EB5A5-45CB-5F55-8BB4-C14BE8CCB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>
            <a:extLst>
              <a:ext uri="{FF2B5EF4-FFF2-40B4-BE49-F238E27FC236}">
                <a16:creationId xmlns:a16="http://schemas.microsoft.com/office/drawing/2014/main" id="{5EC978ED-942A-64AB-DF6B-9DD868427C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>
            <a:extLst>
              <a:ext uri="{FF2B5EF4-FFF2-40B4-BE49-F238E27FC236}">
                <a16:creationId xmlns:a16="http://schemas.microsoft.com/office/drawing/2014/main" id="{879A07D4-BC83-3394-628A-36AAFB5DF0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6633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9E0355CE-A695-B616-FFA9-804F233F9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>
            <a:extLst>
              <a:ext uri="{FF2B5EF4-FFF2-40B4-BE49-F238E27FC236}">
                <a16:creationId xmlns:a16="http://schemas.microsoft.com/office/drawing/2014/main" id="{EA2DFDB1-A192-7D4B-2E9C-0B139D37E8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>
            <a:extLst>
              <a:ext uri="{FF2B5EF4-FFF2-40B4-BE49-F238E27FC236}">
                <a16:creationId xmlns:a16="http://schemas.microsoft.com/office/drawing/2014/main" id="{5A4B0A85-4291-E41C-52BF-22DBE39720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2506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EF2FDB95-3D05-9CA4-794F-159D38FA2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>
            <a:extLst>
              <a:ext uri="{FF2B5EF4-FFF2-40B4-BE49-F238E27FC236}">
                <a16:creationId xmlns:a16="http://schemas.microsoft.com/office/drawing/2014/main" id="{657D76DC-8187-6551-5D30-D25BBF7C1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>
            <a:extLst>
              <a:ext uri="{FF2B5EF4-FFF2-40B4-BE49-F238E27FC236}">
                <a16:creationId xmlns:a16="http://schemas.microsoft.com/office/drawing/2014/main" id="{FE25B2CE-0137-9887-C4A9-3E3F8A23A0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4047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DDC51659-6B83-09F9-E3ED-AF2C79A02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>
            <a:extLst>
              <a:ext uri="{FF2B5EF4-FFF2-40B4-BE49-F238E27FC236}">
                <a16:creationId xmlns:a16="http://schemas.microsoft.com/office/drawing/2014/main" id="{72400352-A301-AFF6-5349-C64B4CB638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>
            <a:extLst>
              <a:ext uri="{FF2B5EF4-FFF2-40B4-BE49-F238E27FC236}">
                <a16:creationId xmlns:a16="http://schemas.microsoft.com/office/drawing/2014/main" id="{15005DE7-F432-7EB7-5B3A-F4F5CC661D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288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76E6ED9A-C833-5160-DA73-EB02053A2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>
            <a:extLst>
              <a:ext uri="{FF2B5EF4-FFF2-40B4-BE49-F238E27FC236}">
                <a16:creationId xmlns:a16="http://schemas.microsoft.com/office/drawing/2014/main" id="{D7FA2020-448D-E281-76ED-B3F2866236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2:notes">
            <a:extLst>
              <a:ext uri="{FF2B5EF4-FFF2-40B4-BE49-F238E27FC236}">
                <a16:creationId xmlns:a16="http://schemas.microsoft.com/office/drawing/2014/main" id="{7ED29524-1F4C-5850-1007-3655CB6C56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33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8311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16FC56A3-8F16-92BB-738A-BBF0930F8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>
            <a:extLst>
              <a:ext uri="{FF2B5EF4-FFF2-40B4-BE49-F238E27FC236}">
                <a16:creationId xmlns:a16="http://schemas.microsoft.com/office/drawing/2014/main" id="{05058099-8E72-7160-F3C2-F772D0F15C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1:notes">
            <a:extLst>
              <a:ext uri="{FF2B5EF4-FFF2-40B4-BE49-F238E27FC236}">
                <a16:creationId xmlns:a16="http://schemas.microsoft.com/office/drawing/2014/main" id="{4DD033AB-51D0-A0C6-5BC5-8995EEFED3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79374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05A9A999-97B9-D8E2-79A9-D8A1254B4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>
            <a:extLst>
              <a:ext uri="{FF2B5EF4-FFF2-40B4-BE49-F238E27FC236}">
                <a16:creationId xmlns:a16="http://schemas.microsoft.com/office/drawing/2014/main" id="{6545484E-3E48-4865-4C81-54D3FF9AEC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1:notes">
            <a:extLst>
              <a:ext uri="{FF2B5EF4-FFF2-40B4-BE49-F238E27FC236}">
                <a16:creationId xmlns:a16="http://schemas.microsoft.com/office/drawing/2014/main" id="{96FA898D-02D0-4B04-5069-02FD9104FA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3926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5334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07933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3304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4CF65DA3-21CE-29A9-DED8-862E9E5D0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>
            <a:extLst>
              <a:ext uri="{FF2B5EF4-FFF2-40B4-BE49-F238E27FC236}">
                <a16:creationId xmlns:a16="http://schemas.microsoft.com/office/drawing/2014/main" id="{6E069EC8-27D2-FA06-2924-B3D2D96E6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11:notes">
            <a:extLst>
              <a:ext uri="{FF2B5EF4-FFF2-40B4-BE49-F238E27FC236}">
                <a16:creationId xmlns:a16="http://schemas.microsoft.com/office/drawing/2014/main" id="{69A8AC46-17D7-513F-DA11-600C06C7B8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14122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6861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597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38349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02263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6F579705-9840-560D-D9A0-2F7A50FCF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>
            <a:extLst>
              <a:ext uri="{FF2B5EF4-FFF2-40B4-BE49-F238E27FC236}">
                <a16:creationId xmlns:a16="http://schemas.microsoft.com/office/drawing/2014/main" id="{BFB8ABEE-300E-4C0A-CFAB-099C237039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>
            <a:extLst>
              <a:ext uri="{FF2B5EF4-FFF2-40B4-BE49-F238E27FC236}">
                <a16:creationId xmlns:a16="http://schemas.microsoft.com/office/drawing/2014/main" id="{4BD64FF0-CF7D-DF8C-0F34-3F9E444C1A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97727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D6E3002F-D441-B075-8C05-0A12B2CF7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>
            <a:extLst>
              <a:ext uri="{FF2B5EF4-FFF2-40B4-BE49-F238E27FC236}">
                <a16:creationId xmlns:a16="http://schemas.microsoft.com/office/drawing/2014/main" id="{8784878A-47B2-7164-B789-D33B364F6D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>
            <a:extLst>
              <a:ext uri="{FF2B5EF4-FFF2-40B4-BE49-F238E27FC236}">
                <a16:creationId xmlns:a16="http://schemas.microsoft.com/office/drawing/2014/main" id="{15D3EC88-5F4D-2334-4114-17FB0D4199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44023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>
          <a:extLst>
            <a:ext uri="{FF2B5EF4-FFF2-40B4-BE49-F238E27FC236}">
              <a16:creationId xmlns:a16="http://schemas.microsoft.com/office/drawing/2014/main" id="{FBCF3EFA-CE50-2695-62AB-084CD80BB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>
            <a:extLst>
              <a:ext uri="{FF2B5EF4-FFF2-40B4-BE49-F238E27FC236}">
                <a16:creationId xmlns:a16="http://schemas.microsoft.com/office/drawing/2014/main" id="{B467E440-A182-AEAE-E8FB-8F7B393B2B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>
            <a:extLst>
              <a:ext uri="{FF2B5EF4-FFF2-40B4-BE49-F238E27FC236}">
                <a16:creationId xmlns:a16="http://schemas.microsoft.com/office/drawing/2014/main" id="{825C20F8-C060-F4DF-5448-A8FDB0EB68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93221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c94c77ba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25c94c77ba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25c94c77baa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402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641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5939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dirty="0">
                <a:solidFill>
                  <a:srgbClr val="2D99FD"/>
                </a:solidFill>
              </a:rPr>
              <a:t>Simplifies application layer networking</a:t>
            </a:r>
            <a:endParaRPr lang="en-US" sz="900" dirty="0">
              <a:solidFill>
                <a:srgbClr val="2D99F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5537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310896" y="2286000"/>
            <a:ext cx="8205304" cy="75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310896" y="3039533"/>
            <a:ext cx="53721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310896" y="2396066"/>
            <a:ext cx="5175504" cy="74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2"/>
          </p:nvPr>
        </p:nvSpPr>
        <p:spPr>
          <a:xfrm>
            <a:off x="308188" y="3140603"/>
            <a:ext cx="6041582" cy="48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/>
          <p:nvPr/>
        </p:nvSpPr>
        <p:spPr>
          <a:xfrm>
            <a:off x="0" y="1255066"/>
            <a:ext cx="9144000" cy="430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268345" y="1227702"/>
            <a:ext cx="8607300" cy="3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i"/>
              <a:buNone/>
              <a:defRPr sz="1100">
                <a:solidFill>
                  <a:schemeClr val="lt1"/>
                </a:solidFill>
                <a:latin typeface="Oi"/>
                <a:ea typeface="Oi"/>
                <a:cs typeface="Oi"/>
                <a:sym typeface="Oi"/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274319" y="1371600"/>
            <a:ext cx="7371081" cy="364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274319" y="965201"/>
            <a:ext cx="8624147" cy="404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Snippet">
  <p:cSld name="Code Snipp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274320" y="1320800"/>
            <a:ext cx="8607213" cy="333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Oi"/>
              <a:buNone/>
              <a:defRPr sz="1100">
                <a:solidFill>
                  <a:schemeClr val="lt1"/>
                </a:solidFill>
                <a:latin typeface="Oi"/>
                <a:ea typeface="Oi"/>
                <a:cs typeface="Oi"/>
                <a:sym typeface="Oi"/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277861" y="1969202"/>
            <a:ext cx="7772400" cy="9301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/>
          <p:nvPr/>
        </p:nvSpPr>
        <p:spPr>
          <a:xfrm>
            <a:off x="0" y="1052286"/>
            <a:ext cx="9144000" cy="40912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>
            <a:off x="433976" y="1052286"/>
            <a:ext cx="8624147" cy="404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/>
          <p:nvPr/>
        </p:nvSpPr>
        <p:spPr>
          <a:xfrm>
            <a:off x="0" y="1083191"/>
            <a:ext cx="9144000" cy="40603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274320" y="1083191"/>
            <a:ext cx="8607213" cy="369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i"/>
              <a:buNone/>
              <a:defRPr sz="1100">
                <a:solidFill>
                  <a:schemeClr val="dk1"/>
                </a:solidFill>
                <a:latin typeface="Oi"/>
                <a:ea typeface="Oi"/>
                <a:cs typeface="Oi"/>
                <a:sym typeface="Oi"/>
              </a:defRPr>
            </a:lvl1pPr>
            <a:lvl2pPr marL="914400" lvl="1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latin typeface="Oi"/>
                <a:ea typeface="Oi"/>
                <a:cs typeface="Oi"/>
                <a:sym typeface="O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533400" y="1329267"/>
            <a:ext cx="6248400" cy="3344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8"/>
          <p:cNvSpPr txBox="1"/>
          <p:nvPr/>
        </p:nvSpPr>
        <p:spPr>
          <a:xfrm>
            <a:off x="1871133" y="-753533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7.png"/><Relationship Id="rId3" Type="http://schemas.openxmlformats.org/officeDocument/2006/relationships/image" Target="../media/image2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slide" Target="slide42.xml"/><Relationship Id="rId5" Type="http://schemas.openxmlformats.org/officeDocument/2006/relationships/image" Target="../media/image35.sv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36.png"/><Relationship Id="rId10" Type="http://schemas.openxmlformats.org/officeDocument/2006/relationships/image" Target="../media/image37.png"/><Relationship Id="rId4" Type="http://schemas.openxmlformats.org/officeDocument/2006/relationships/slide" Target="slide42.xml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aws.amazon.com/architecture-diagrams/latest/amazon-vpc-lattice-use-cases/amazon-vpc-lattice-use-cases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3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7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svg"/><Relationship Id="rId11" Type="http://schemas.openxmlformats.org/officeDocument/2006/relationships/image" Target="../media/image39.png"/><Relationship Id="rId5" Type="http://schemas.openxmlformats.org/officeDocument/2006/relationships/image" Target="../media/image67.png"/><Relationship Id="rId15" Type="http://schemas.openxmlformats.org/officeDocument/2006/relationships/image" Target="../media/image75.png"/><Relationship Id="rId10" Type="http://schemas.openxmlformats.org/officeDocument/2006/relationships/image" Target="../media/image72.svg"/><Relationship Id="rId4" Type="http://schemas.openxmlformats.org/officeDocument/2006/relationships/image" Target="../media/image66.svg"/><Relationship Id="rId9" Type="http://schemas.openxmlformats.org/officeDocument/2006/relationships/image" Target="../media/image71.png"/><Relationship Id="rId14" Type="http://schemas.openxmlformats.org/officeDocument/2006/relationships/image" Target="../media/image74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77.png"/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sv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40.svg"/><Relationship Id="rId4" Type="http://schemas.openxmlformats.org/officeDocument/2006/relationships/image" Target="../media/image66.svg"/><Relationship Id="rId9" Type="http://schemas.openxmlformats.org/officeDocument/2006/relationships/image" Target="../media/image39.png"/><Relationship Id="rId14" Type="http://schemas.openxmlformats.org/officeDocument/2006/relationships/image" Target="../media/image78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40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98.png"/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svg"/><Relationship Id="rId11" Type="http://schemas.openxmlformats.org/officeDocument/2006/relationships/image" Target="../media/image49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46.svg"/><Relationship Id="rId9" Type="http://schemas.openxmlformats.org/officeDocument/2006/relationships/image" Target="../media/image43.png"/><Relationship Id="rId1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3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2.svg"/><Relationship Id="rId12" Type="http://schemas.openxmlformats.org/officeDocument/2006/relationships/slide" Target="slide4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4.png"/><Relationship Id="rId5" Type="http://schemas.openxmlformats.org/officeDocument/2006/relationships/slide" Target="slide38.xml"/><Relationship Id="rId10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slide" Target="slide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/>
          <p:cNvSpPr txBox="1">
            <a:spLocks/>
          </p:cNvSpPr>
          <p:nvPr/>
        </p:nvSpPr>
        <p:spPr>
          <a:xfrm>
            <a:off x="1200356" y="347120"/>
            <a:ext cx="6743285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Protocol Support</a:t>
            </a:r>
            <a:endParaRPr lang="en-US" sz="2400" b="1" dirty="0">
              <a:solidFill>
                <a:srgbClr val="FF9900"/>
              </a:solidFill>
            </a:endParaRPr>
          </a:p>
        </p:txBody>
      </p:sp>
      <p:pic>
        <p:nvPicPr>
          <p:cNvPr id="1026" name="Picture 2" descr="Gener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3" y="1838527"/>
            <a:ext cx="4414308" cy="294287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907" y="1147175"/>
            <a:ext cx="85051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1800" dirty="0"/>
              <a:t>Amazon VPC Lattice is an </a:t>
            </a:r>
            <a:r>
              <a:rPr lang="en-US" sz="1800" dirty="0">
                <a:solidFill>
                  <a:srgbClr val="FF9900"/>
                </a:solidFill>
              </a:rPr>
              <a:t>application-level (Layer 7)</a:t>
            </a:r>
            <a:r>
              <a:rPr lang="en-US" sz="1800" dirty="0"/>
              <a:t> service networking solution.</a:t>
            </a:r>
          </a:p>
        </p:txBody>
      </p:sp>
    </p:spTree>
    <p:extLst>
      <p:ext uri="{BB962C8B-B14F-4D97-AF65-F5344CB8AC3E}">
        <p14:creationId xmlns:p14="http://schemas.microsoft.com/office/powerpoint/2010/main" val="169736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860F4F6E-7A0B-886D-BDB7-D3B0768EC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95D7AA6B-79C1-AB0B-DE51-B1AC6B173A2B}"/>
              </a:ext>
            </a:extLst>
          </p:cNvPr>
          <p:cNvGrpSpPr/>
          <p:nvPr/>
        </p:nvGrpSpPr>
        <p:grpSpPr>
          <a:xfrm>
            <a:off x="2929151" y="2107230"/>
            <a:ext cx="3289559" cy="412750"/>
            <a:chOff x="668509" y="1865608"/>
            <a:chExt cx="3289559" cy="41275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86436A3-215F-1170-8C42-EC8F941A4E89}"/>
                </a:ext>
              </a:extLst>
            </p:cNvPr>
            <p:cNvSpPr/>
            <p:nvPr/>
          </p:nvSpPr>
          <p:spPr>
            <a:xfrm>
              <a:off x="668509" y="1865608"/>
              <a:ext cx="3289559" cy="412750"/>
            </a:xfrm>
            <a:prstGeom prst="rect">
              <a:avLst/>
            </a:prstGeom>
            <a:solidFill>
              <a:srgbClr val="0E12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C264B11-AC6D-0D30-A36A-6D457A09FB46}"/>
                </a:ext>
              </a:extLst>
            </p:cNvPr>
            <p:cNvGrpSpPr/>
            <p:nvPr/>
          </p:nvGrpSpPr>
          <p:grpSpPr>
            <a:xfrm>
              <a:off x="708744" y="1899681"/>
              <a:ext cx="324646" cy="324646"/>
              <a:chOff x="398463" y="464591"/>
              <a:chExt cx="324646" cy="324646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3C8BFAF-82C2-3933-EBD7-29B5CA6130D0}"/>
                  </a:ext>
                </a:extLst>
              </p:cNvPr>
              <p:cNvSpPr/>
              <p:nvPr/>
            </p:nvSpPr>
            <p:spPr>
              <a:xfrm>
                <a:off x="398463" y="464591"/>
                <a:ext cx="324646" cy="324646"/>
              </a:xfrm>
              <a:prstGeom prst="ellipse">
                <a:avLst/>
              </a:prstGeom>
              <a:solidFill>
                <a:srgbClr val="42B4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0ED4ED61-F2C2-82CD-2F79-A919AA7EB682}"/>
                  </a:ext>
                </a:extLst>
              </p:cNvPr>
              <p:cNvSpPr/>
              <p:nvPr/>
            </p:nvSpPr>
            <p:spPr>
              <a:xfrm>
                <a:off x="464742" y="573828"/>
                <a:ext cx="192088" cy="18000"/>
              </a:xfrm>
              <a:prstGeom prst="roundRect">
                <a:avLst/>
              </a:prstGeom>
              <a:solidFill>
                <a:srgbClr val="0E121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A93620A0-0AF5-09A8-F26B-739D95AFFF63}"/>
                  </a:ext>
                </a:extLst>
              </p:cNvPr>
              <p:cNvSpPr/>
              <p:nvPr/>
            </p:nvSpPr>
            <p:spPr>
              <a:xfrm>
                <a:off x="464742" y="617914"/>
                <a:ext cx="192088" cy="18000"/>
              </a:xfrm>
              <a:prstGeom prst="roundRect">
                <a:avLst/>
              </a:prstGeom>
              <a:solidFill>
                <a:srgbClr val="0E121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D3BF0F5-F470-E07D-B195-8714C3AE4C6E}"/>
                  </a:ext>
                </a:extLst>
              </p:cNvPr>
              <p:cNvSpPr/>
              <p:nvPr/>
            </p:nvSpPr>
            <p:spPr>
              <a:xfrm>
                <a:off x="464742" y="663164"/>
                <a:ext cx="192088" cy="18000"/>
              </a:xfrm>
              <a:prstGeom prst="roundRect">
                <a:avLst/>
              </a:prstGeom>
              <a:solidFill>
                <a:srgbClr val="0E121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9423398-4C14-3FF3-A165-B7ECC7081AB5}"/>
                </a:ext>
              </a:extLst>
            </p:cNvPr>
            <p:cNvSpPr txBox="1"/>
            <p:nvPr/>
          </p:nvSpPr>
          <p:spPr>
            <a:xfrm>
              <a:off x="1073624" y="1908115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u="sng" dirty="0">
                  <a:solidFill>
                    <a:srgbClr val="42B4FF"/>
                  </a:solidFill>
                </a:rPr>
                <a:t>VPC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AE482BD-9314-2E82-FFBE-E991975DFA52}"/>
                </a:ext>
              </a:extLst>
            </p:cNvPr>
            <p:cNvSpPr txBox="1"/>
            <p:nvPr/>
          </p:nvSpPr>
          <p:spPr>
            <a:xfrm>
              <a:off x="1628584" y="1908115"/>
              <a:ext cx="23294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dirty="0">
                  <a:solidFill>
                    <a:srgbClr val="898B94"/>
                  </a:solidFill>
                </a:rPr>
                <a:t>&gt; Lattice: Service networks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7C44100-AF76-E58B-DC95-6AE1280FA7D0}"/>
              </a:ext>
            </a:extLst>
          </p:cNvPr>
          <p:cNvGrpSpPr/>
          <p:nvPr/>
        </p:nvGrpSpPr>
        <p:grpSpPr>
          <a:xfrm>
            <a:off x="2929151" y="2523088"/>
            <a:ext cx="3289559" cy="412750"/>
            <a:chOff x="494374" y="1673342"/>
            <a:chExt cx="3289559" cy="41275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39BD3E8-9F1C-2F03-8163-A95D8F3EC3D0}"/>
                </a:ext>
              </a:extLst>
            </p:cNvPr>
            <p:cNvSpPr/>
            <p:nvPr/>
          </p:nvSpPr>
          <p:spPr>
            <a:xfrm>
              <a:off x="494374" y="1673342"/>
              <a:ext cx="3289559" cy="412750"/>
            </a:xfrm>
            <a:prstGeom prst="rect">
              <a:avLst/>
            </a:prstGeom>
            <a:solidFill>
              <a:srgbClr val="0E121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9754F93-9BA9-0153-A9BF-6B054782058C}"/>
                </a:ext>
              </a:extLst>
            </p:cNvPr>
            <p:cNvSpPr txBox="1"/>
            <p:nvPr/>
          </p:nvSpPr>
          <p:spPr>
            <a:xfrm>
              <a:off x="534609" y="1721479"/>
              <a:ext cx="21419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b="1" dirty="0">
                  <a:solidFill>
                    <a:srgbClr val="898B94"/>
                  </a:solidFill>
                </a:rPr>
                <a:t>PrivateLink and Lattice</a:t>
              </a:r>
            </a:p>
          </p:txBody>
        </p:sp>
      </p:grpSp>
      <p:pic>
        <p:nvPicPr>
          <p:cNvPr id="93" name="Graphic 92" descr="Virtual private cloud (VPC) resource icon for the Amazon VPC service.&#10;">
            <a:extLst>
              <a:ext uri="{FF2B5EF4-FFF2-40B4-BE49-F238E27FC236}">
                <a16:creationId xmlns:a16="http://schemas.microsoft.com/office/drawing/2014/main" id="{F8F555CC-A979-CE44-53A2-C2D8A1078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1821" y="1237894"/>
            <a:ext cx="466302" cy="466302"/>
          </a:xfrm>
          <a:prstGeom prst="rect">
            <a:avLst/>
          </a:prstGeom>
        </p:spPr>
      </p:pic>
      <p:sp>
        <p:nvSpPr>
          <p:cNvPr id="94" name="TextBox 22">
            <a:extLst>
              <a:ext uri="{FF2B5EF4-FFF2-40B4-BE49-F238E27FC236}">
                <a16:creationId xmlns:a16="http://schemas.microsoft.com/office/drawing/2014/main" id="{0270C742-997A-8E2F-0D3E-BF91FE33B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47" y="1695094"/>
            <a:ext cx="8449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00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Virtual private cloud (VPC)</a:t>
            </a:r>
          </a:p>
        </p:txBody>
      </p:sp>
      <p:sp>
        <p:nvSpPr>
          <p:cNvPr id="8" name="Google Shape;153;p16">
            <a:extLst>
              <a:ext uri="{FF2B5EF4-FFF2-40B4-BE49-F238E27FC236}">
                <a16:creationId xmlns:a16="http://schemas.microsoft.com/office/drawing/2014/main" id="{54D7B97D-2ED8-D66D-A34F-00DEDEE1FD59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6769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How to Access VPC Lattice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158BF0-6B3B-134C-9671-CC4630B0C898}"/>
              </a:ext>
            </a:extLst>
          </p:cNvPr>
          <p:cNvGrpSpPr/>
          <p:nvPr/>
        </p:nvGrpSpPr>
        <p:grpSpPr>
          <a:xfrm>
            <a:off x="2929151" y="2933588"/>
            <a:ext cx="3289559" cy="412750"/>
            <a:chOff x="2929151" y="2933588"/>
            <a:chExt cx="3289559" cy="4127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9C0B4D8-D7A2-FAA5-9727-EAB7E9D67E3A}"/>
                </a:ext>
              </a:extLst>
            </p:cNvPr>
            <p:cNvGrpSpPr/>
            <p:nvPr/>
          </p:nvGrpSpPr>
          <p:grpSpPr>
            <a:xfrm>
              <a:off x="2929151" y="2933588"/>
              <a:ext cx="3289559" cy="412750"/>
              <a:chOff x="2929151" y="2933588"/>
              <a:chExt cx="3289559" cy="412750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5BEC5A4-E9BF-5D2B-4117-05E3A5E23043}"/>
                  </a:ext>
                </a:extLst>
              </p:cNvPr>
              <p:cNvGrpSpPr/>
              <p:nvPr/>
            </p:nvGrpSpPr>
            <p:grpSpPr>
              <a:xfrm>
                <a:off x="2929151" y="2933588"/>
                <a:ext cx="3289559" cy="412750"/>
                <a:chOff x="494374" y="1673342"/>
                <a:chExt cx="3289559" cy="412750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7E9D2CD4-B9F0-42A2-3980-F99DB46E9A8E}"/>
                    </a:ext>
                  </a:extLst>
                </p:cNvPr>
                <p:cNvSpPr/>
                <p:nvPr/>
              </p:nvSpPr>
              <p:spPr>
                <a:xfrm>
                  <a:off x="494374" y="1673342"/>
                  <a:ext cx="3289559" cy="412750"/>
                </a:xfrm>
                <a:prstGeom prst="rect">
                  <a:avLst/>
                </a:prstGeom>
                <a:solidFill>
                  <a:srgbClr val="0E121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931CA83B-3518-09BC-7195-AE1640BC596C}"/>
                    </a:ext>
                  </a:extLst>
                </p:cNvPr>
                <p:cNvSpPr txBox="1"/>
                <p:nvPr/>
              </p:nvSpPr>
              <p:spPr>
                <a:xfrm>
                  <a:off x="534609" y="1740750"/>
                  <a:ext cx="18734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dirty="0">
                      <a:solidFill>
                        <a:srgbClr val="898B94"/>
                      </a:solidFill>
                    </a:rPr>
                    <a:t>Service networks</a:t>
                  </a:r>
                </a:p>
              </p:txBody>
            </p:sp>
          </p:grp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A41D5DF-D9AC-40B0-1345-FFD79888D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7231" y="3018102"/>
                <a:ext cx="244470" cy="244470"/>
              </a:xfrm>
              <a:prstGeom prst="rect">
                <a:avLst/>
              </a:prstGeom>
            </p:spPr>
          </p:pic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8F05F01-E367-62D2-D6A2-37C8EA9ADD78}"/>
                </a:ext>
              </a:extLst>
            </p:cNvPr>
            <p:cNvSpPr/>
            <p:nvPr/>
          </p:nvSpPr>
          <p:spPr>
            <a:xfrm>
              <a:off x="5895607" y="3006391"/>
              <a:ext cx="267144" cy="267144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B45807-ED72-3CF9-87BA-17D32F2BF583}"/>
              </a:ext>
            </a:extLst>
          </p:cNvPr>
          <p:cNvGrpSpPr/>
          <p:nvPr/>
        </p:nvGrpSpPr>
        <p:grpSpPr>
          <a:xfrm>
            <a:off x="2929151" y="3338712"/>
            <a:ext cx="3289559" cy="412750"/>
            <a:chOff x="2929151" y="3338712"/>
            <a:chExt cx="3289559" cy="41275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CE46CDC-2745-8D25-3B36-2EC25A09F3EA}"/>
                </a:ext>
              </a:extLst>
            </p:cNvPr>
            <p:cNvGrpSpPr/>
            <p:nvPr/>
          </p:nvGrpSpPr>
          <p:grpSpPr>
            <a:xfrm>
              <a:off x="2929151" y="3338712"/>
              <a:ext cx="3289559" cy="412750"/>
              <a:chOff x="2929151" y="3338712"/>
              <a:chExt cx="3289559" cy="41275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11A84989-C3BE-4963-E887-EF6A14A6110D}"/>
                  </a:ext>
                </a:extLst>
              </p:cNvPr>
              <p:cNvGrpSpPr/>
              <p:nvPr/>
            </p:nvGrpSpPr>
            <p:grpSpPr>
              <a:xfrm>
                <a:off x="2929151" y="3338712"/>
                <a:ext cx="3289559" cy="412750"/>
                <a:chOff x="2929151" y="3338712"/>
                <a:chExt cx="3289559" cy="412750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B3DC9F5-3FF0-27A3-03AA-1132B0C83B1B}"/>
                    </a:ext>
                  </a:extLst>
                </p:cNvPr>
                <p:cNvSpPr/>
                <p:nvPr/>
              </p:nvSpPr>
              <p:spPr>
                <a:xfrm>
                  <a:off x="2929151" y="3338712"/>
                  <a:ext cx="3289559" cy="412750"/>
                </a:xfrm>
                <a:prstGeom prst="rect">
                  <a:avLst/>
                </a:prstGeom>
                <a:solidFill>
                  <a:srgbClr val="0E121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F377D3C1-2852-8587-AB7C-7C44D550B62C}"/>
                    </a:ext>
                  </a:extLst>
                </p:cNvPr>
                <p:cNvSpPr/>
                <p:nvPr/>
              </p:nvSpPr>
              <p:spPr>
                <a:xfrm>
                  <a:off x="5893881" y="3409584"/>
                  <a:ext cx="267102" cy="267102"/>
                </a:xfrm>
                <a:prstGeom prst="ellipse">
                  <a:avLst/>
                </a:prstGeom>
                <a:noFill/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C7DFFB1-1F9D-3C84-1AEA-EAF53F4D4D3E}"/>
                  </a:ext>
                </a:extLst>
              </p:cNvPr>
              <p:cNvSpPr txBox="1"/>
              <p:nvPr/>
            </p:nvSpPr>
            <p:spPr>
              <a:xfrm>
                <a:off x="2969386" y="3391199"/>
                <a:ext cx="1418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dirty="0">
                    <a:solidFill>
                      <a:srgbClr val="898B94"/>
                    </a:solidFill>
                  </a:rPr>
                  <a:t>Lattice services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8BC681-FC5D-9BC9-CB5C-ECB2568A2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907231" y="3420900"/>
              <a:ext cx="244470" cy="24447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95454A-1988-5251-47EF-06016B00F63A}"/>
              </a:ext>
            </a:extLst>
          </p:cNvPr>
          <p:cNvGrpSpPr/>
          <p:nvPr/>
        </p:nvGrpSpPr>
        <p:grpSpPr>
          <a:xfrm>
            <a:off x="2929151" y="3743837"/>
            <a:ext cx="3289559" cy="412750"/>
            <a:chOff x="2929151" y="3743837"/>
            <a:chExt cx="3289559" cy="4127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307F5C2-7FAA-1536-0906-21CD3AE0B454}"/>
                </a:ext>
              </a:extLst>
            </p:cNvPr>
            <p:cNvGrpSpPr/>
            <p:nvPr/>
          </p:nvGrpSpPr>
          <p:grpSpPr>
            <a:xfrm>
              <a:off x="2929151" y="3743837"/>
              <a:ext cx="3289559" cy="412750"/>
              <a:chOff x="2929151" y="3743837"/>
              <a:chExt cx="3289559" cy="41275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06E951B-46A5-BBF1-92D7-FDA45E078E5E}"/>
                  </a:ext>
                </a:extLst>
              </p:cNvPr>
              <p:cNvGrpSpPr/>
              <p:nvPr/>
            </p:nvGrpSpPr>
            <p:grpSpPr>
              <a:xfrm>
                <a:off x="2929151" y="3743837"/>
                <a:ext cx="3289559" cy="412750"/>
                <a:chOff x="2929151" y="3743837"/>
                <a:chExt cx="3289559" cy="41275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DDEC992-69EE-08C4-9BB7-E2FA42D50B56}"/>
                    </a:ext>
                  </a:extLst>
                </p:cNvPr>
                <p:cNvSpPr/>
                <p:nvPr/>
              </p:nvSpPr>
              <p:spPr>
                <a:xfrm>
                  <a:off x="2929151" y="3743837"/>
                  <a:ext cx="3289559" cy="412750"/>
                </a:xfrm>
                <a:prstGeom prst="rect">
                  <a:avLst/>
                </a:prstGeom>
                <a:solidFill>
                  <a:srgbClr val="0E1218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2A59AA7F-D546-6758-1065-94AB689F159F}"/>
                    </a:ext>
                  </a:extLst>
                </p:cNvPr>
                <p:cNvSpPr txBox="1"/>
                <p:nvPr/>
              </p:nvSpPr>
              <p:spPr>
                <a:xfrm>
                  <a:off x="2969386" y="3791974"/>
                  <a:ext cx="12971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NZ" dirty="0">
                      <a:solidFill>
                        <a:srgbClr val="898B94"/>
                      </a:solidFill>
                    </a:rPr>
                    <a:t>Target groups</a:t>
                  </a:r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CA95FAF-4E61-2CF1-53CD-B3BB39329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/>
            </p:blipFill>
            <p:spPr>
              <a:xfrm>
                <a:off x="5878266" y="3814141"/>
                <a:ext cx="279767" cy="279767"/>
              </a:xfrm>
              <a:prstGeom prst="rect">
                <a:avLst/>
              </a:prstGeom>
            </p:spPr>
          </p:pic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B322030-0BF9-BDF8-4795-627C119CA89A}"/>
                </a:ext>
              </a:extLst>
            </p:cNvPr>
            <p:cNvSpPr/>
            <p:nvPr/>
          </p:nvSpPr>
          <p:spPr>
            <a:xfrm>
              <a:off x="5884599" y="3814708"/>
              <a:ext cx="267102" cy="267102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1546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286138FA-624B-6342-E52E-C6BD1A6E5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B2D8ECFB-95B7-AEC1-52BD-1AAE9E7FE302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6769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How to Access VPC Lattice – Service Networks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91CAB-EFE6-77A2-11D1-573EB5579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3" y="2017799"/>
            <a:ext cx="8322733" cy="144657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6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53BD1D31-872C-01FD-53A7-810C5DAAD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410D7905-59DB-493F-A77E-F7F738537052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6769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How to Access VPC Lattice –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D6E23-839D-5642-9EDD-8A0668604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2055247"/>
            <a:ext cx="8382000" cy="137167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0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D8D4A2C9-F55D-01D0-1FAA-429655D18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B649593B-5B1F-678B-0C80-07D8A109414F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6769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How to Access VPC Lattice – Service Routing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8F996-B86F-F556-C0BB-BABAF99B1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483" y="1268647"/>
            <a:ext cx="5897033" cy="325901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6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A7918B2F-8F71-B1A6-5AF8-74A6FC358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1B428-478B-3314-2B14-BBF019AF0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540" y="839624"/>
            <a:ext cx="5988918" cy="411706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8CE7F063-E719-C097-C141-95861E1C7AC2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6769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How to Access VPC Lattice – Service Routing</a:t>
            </a:r>
          </a:p>
        </p:txBody>
      </p:sp>
    </p:spTree>
    <p:extLst>
      <p:ext uri="{BB962C8B-B14F-4D97-AF65-F5344CB8AC3E}">
        <p14:creationId xmlns:p14="http://schemas.microsoft.com/office/powerpoint/2010/main" val="351702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B6DD37D0-E7D4-9798-4034-9B7138E93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D6F391CD-8814-18DB-0A13-899645E960BB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6769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How to Access VPC Lattice – Target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EAD05-0410-F53E-84A9-0DF557AD2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83" y="1451490"/>
            <a:ext cx="8360833" cy="29017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6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AA8B2E42-E25B-C0AD-5271-754DF90B3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626B2FFB-1040-2C1C-405A-7DFB85A873ED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6769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How to Access VPC Lattice – Access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B2243-165D-B442-421A-94BB85C1D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78" y="918430"/>
            <a:ext cx="6604444" cy="3910788"/>
          </a:xfrm>
          <a:prstGeom prst="rect">
            <a:avLst/>
          </a:prstGeom>
          <a:ln w="9525" cap="flat">
            <a:noFill/>
            <a:prstDash val="solid"/>
            <a:miter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13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320E3A4C-A49B-6C70-60EA-DD2CDA6BC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12">
            <a:extLst>
              <a:ext uri="{FF2B5EF4-FFF2-40B4-BE49-F238E27FC236}">
                <a16:creationId xmlns:a16="http://schemas.microsoft.com/office/drawing/2014/main" id="{17C4A995-A56D-B292-864E-DE084F61593D}"/>
              </a:ext>
            </a:extLst>
          </p:cNvPr>
          <p:cNvSpPr txBox="1">
            <a:spLocks/>
          </p:cNvSpPr>
          <p:nvPr/>
        </p:nvSpPr>
        <p:spPr>
          <a:xfrm>
            <a:off x="277861" y="1959263"/>
            <a:ext cx="8574591" cy="930105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8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4000"/>
            </a:pPr>
            <a:r>
              <a:rPr lang="en-US" sz="4000" dirty="0"/>
              <a:t>How VPC Lattice Works</a:t>
            </a:r>
            <a:endParaRPr lang="en-US" sz="4000" dirty="0">
              <a:solidFill>
                <a:srgbClr val="2733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14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018E986C-30F6-44B3-442D-06EDCA6B1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;p16">
            <a:extLst>
              <a:ext uri="{FF2B5EF4-FFF2-40B4-BE49-F238E27FC236}">
                <a16:creationId xmlns:a16="http://schemas.microsoft.com/office/drawing/2014/main" id="{174249A1-D4EE-4E22-B365-338329DDB64F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6743285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Service Network Creation</a:t>
            </a:r>
            <a:endParaRPr lang="en-US" sz="2400" b="1" dirty="0">
              <a:solidFill>
                <a:srgbClr val="FF99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F6AD9B-2745-7472-511F-7B4C551CE113}"/>
              </a:ext>
            </a:extLst>
          </p:cNvPr>
          <p:cNvGrpSpPr/>
          <p:nvPr/>
        </p:nvGrpSpPr>
        <p:grpSpPr>
          <a:xfrm>
            <a:off x="118534" y="145403"/>
            <a:ext cx="913072" cy="912929"/>
            <a:chOff x="2741671" y="1738982"/>
            <a:chExt cx="1706934" cy="17066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0153C3-FBFA-C50A-49E8-8AE28A05C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1938" y="1738982"/>
              <a:ext cx="1706667" cy="170666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BE26ADD-83BA-509C-9995-CB5F912A338A}"/>
                </a:ext>
              </a:extLst>
            </p:cNvPr>
            <p:cNvSpPr/>
            <p:nvPr/>
          </p:nvSpPr>
          <p:spPr>
            <a:xfrm>
              <a:off x="2741671" y="1738982"/>
              <a:ext cx="1706400" cy="170640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39ADB9-0EA7-F1F4-6EC9-A36E2A8C586C}"/>
              </a:ext>
            </a:extLst>
          </p:cNvPr>
          <p:cNvGrpSpPr/>
          <p:nvPr/>
        </p:nvGrpSpPr>
        <p:grpSpPr>
          <a:xfrm>
            <a:off x="611714" y="1283946"/>
            <a:ext cx="2125134" cy="351367"/>
            <a:chOff x="406399" y="1871224"/>
            <a:chExt cx="2125134" cy="35136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16737D1-5C13-FBB4-A542-862FD272E582}"/>
                </a:ext>
              </a:extLst>
            </p:cNvPr>
            <p:cNvSpPr/>
            <p:nvPr/>
          </p:nvSpPr>
          <p:spPr>
            <a:xfrm>
              <a:off x="406399" y="1871224"/>
              <a:ext cx="2125134" cy="3513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ln w="0">
                  <a:solidFill>
                    <a:sysClr val="windowText" lastClr="000000"/>
                  </a:solidFill>
                </a:ln>
                <a:solidFill>
                  <a:srgbClr val="0302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69E3A2-C121-EDE6-A8EE-322B2FE1F49D}"/>
                </a:ext>
              </a:extLst>
            </p:cNvPr>
            <p:cNvSpPr txBox="1"/>
            <p:nvPr/>
          </p:nvSpPr>
          <p:spPr>
            <a:xfrm>
              <a:off x="440266" y="1888312"/>
              <a:ext cx="2057401" cy="307777"/>
            </a:xfrm>
            <a:prstGeom prst="rect">
              <a:avLst/>
            </a:prstGeom>
            <a:solidFill>
              <a:srgbClr val="ED7100"/>
            </a:solidFill>
          </p:spPr>
          <p:style>
            <a:lnRef idx="0">
              <a:scrgbClr r="0" g="0" b="0"/>
            </a:lnRef>
            <a:fillRef idx="1002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ctr"/>
              <a:r>
                <a:rPr lang="en-NZ" b="1" i="0" dirty="0">
                  <a:solidFill>
                    <a:schemeClr val="bg1"/>
                  </a:solidFill>
                  <a:effectLst/>
                  <a:latin typeface="Amazon Ember" panose="020B0603020204020204" pitchFamily="34" charset="0"/>
                </a:rPr>
                <a:t>Service network name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D4DC44-771A-FFCD-1BA5-9018C0FD1D8F}"/>
              </a:ext>
            </a:extLst>
          </p:cNvPr>
          <p:cNvGrpSpPr/>
          <p:nvPr/>
        </p:nvGrpSpPr>
        <p:grpSpPr>
          <a:xfrm>
            <a:off x="2961214" y="1283946"/>
            <a:ext cx="1943101" cy="351367"/>
            <a:chOff x="406399" y="1871224"/>
            <a:chExt cx="2125134" cy="35136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A98C2A8-A309-8C7B-8901-07F2BA6F8EF1}"/>
                </a:ext>
              </a:extLst>
            </p:cNvPr>
            <p:cNvSpPr/>
            <p:nvPr/>
          </p:nvSpPr>
          <p:spPr>
            <a:xfrm>
              <a:off x="406399" y="1871224"/>
              <a:ext cx="2125134" cy="3513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ln w="0">
                  <a:solidFill>
                    <a:sysClr val="windowText" lastClr="000000"/>
                  </a:solidFill>
                </a:ln>
                <a:solidFill>
                  <a:srgbClr val="0302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7685D0-4E31-4B17-4E85-25CD39725300}"/>
                </a:ext>
              </a:extLst>
            </p:cNvPr>
            <p:cNvSpPr txBox="1"/>
            <p:nvPr/>
          </p:nvSpPr>
          <p:spPr>
            <a:xfrm>
              <a:off x="440266" y="1888312"/>
              <a:ext cx="2057401" cy="307777"/>
            </a:xfrm>
            <a:prstGeom prst="rect">
              <a:avLst/>
            </a:prstGeom>
            <a:solidFill>
              <a:srgbClr val="ED7100"/>
            </a:solidFill>
          </p:spPr>
          <p:style>
            <a:lnRef idx="0">
              <a:scrgbClr r="0" g="0" b="0"/>
            </a:lnRef>
            <a:fillRef idx="1002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ctr"/>
              <a:r>
                <a:rPr lang="en-NZ" b="1" dirty="0">
                  <a:solidFill>
                    <a:srgbClr val="EBEBF0"/>
                  </a:solidFill>
                  <a:latin typeface="Amazon Ember" panose="020B0603020204020204" pitchFamily="34" charset="0"/>
                </a:rPr>
                <a:t>Service associations</a:t>
              </a:r>
              <a:endParaRPr lang="en-NZ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4F4D93-BAEF-DCE8-F2CF-6E8E5FD47A21}"/>
              </a:ext>
            </a:extLst>
          </p:cNvPr>
          <p:cNvGrpSpPr/>
          <p:nvPr/>
        </p:nvGrpSpPr>
        <p:grpSpPr>
          <a:xfrm>
            <a:off x="5128674" y="1283945"/>
            <a:ext cx="1536701" cy="351367"/>
            <a:chOff x="406399" y="1871224"/>
            <a:chExt cx="2125134" cy="35136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4F747F5-5B3B-CAF7-45B2-6F50C2BA82DE}"/>
                </a:ext>
              </a:extLst>
            </p:cNvPr>
            <p:cNvSpPr/>
            <p:nvPr/>
          </p:nvSpPr>
          <p:spPr>
            <a:xfrm>
              <a:off x="406399" y="1871224"/>
              <a:ext cx="2125134" cy="3513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ln w="0">
                  <a:solidFill>
                    <a:sysClr val="windowText" lastClr="000000"/>
                  </a:solidFill>
                </a:ln>
                <a:solidFill>
                  <a:srgbClr val="0302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930299-BC1E-3C57-A832-11B96900341F}"/>
                </a:ext>
              </a:extLst>
            </p:cNvPr>
            <p:cNvSpPr txBox="1"/>
            <p:nvPr/>
          </p:nvSpPr>
          <p:spPr>
            <a:xfrm>
              <a:off x="440266" y="1888312"/>
              <a:ext cx="2057401" cy="312201"/>
            </a:xfrm>
            <a:prstGeom prst="rect">
              <a:avLst/>
            </a:prstGeom>
            <a:solidFill>
              <a:srgbClr val="ED7100"/>
            </a:solidFill>
          </p:spPr>
          <p:style>
            <a:lnRef idx="0">
              <a:scrgbClr r="0" g="0" b="0"/>
            </a:lnRef>
            <a:fillRef idx="1002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  <a:buNone/>
              </a:pPr>
              <a:r>
                <a:rPr lang="en-NZ" b="1" dirty="0">
                  <a:solidFill>
                    <a:srgbClr val="EBEBF0"/>
                  </a:solidFill>
                  <a:latin typeface="Amazon Ember" panose="020B0603020204020204" pitchFamily="34" charset="0"/>
                </a:rPr>
                <a:t>Network access</a:t>
              </a:r>
              <a:endParaRPr lang="en-NZ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49A3D8-5F9B-D99A-E280-B734236B8D65}"/>
              </a:ext>
            </a:extLst>
          </p:cNvPr>
          <p:cNvGrpSpPr/>
          <p:nvPr/>
        </p:nvGrpSpPr>
        <p:grpSpPr>
          <a:xfrm>
            <a:off x="6889748" y="1283945"/>
            <a:ext cx="1642533" cy="351367"/>
            <a:chOff x="406399" y="1871224"/>
            <a:chExt cx="2125134" cy="35136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6267362-EF6F-4166-1D2C-9489A0D4D347}"/>
                </a:ext>
              </a:extLst>
            </p:cNvPr>
            <p:cNvSpPr/>
            <p:nvPr/>
          </p:nvSpPr>
          <p:spPr>
            <a:xfrm>
              <a:off x="406399" y="1871224"/>
              <a:ext cx="2125134" cy="3513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ln w="0">
                  <a:solidFill>
                    <a:sysClr val="windowText" lastClr="000000"/>
                  </a:solidFill>
                </a:ln>
                <a:solidFill>
                  <a:srgbClr val="0302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C6654F-0954-9ACE-1C7E-14256DBBD4A2}"/>
                </a:ext>
              </a:extLst>
            </p:cNvPr>
            <p:cNvSpPr txBox="1"/>
            <p:nvPr/>
          </p:nvSpPr>
          <p:spPr>
            <a:xfrm>
              <a:off x="440266" y="1888312"/>
              <a:ext cx="2057401" cy="307777"/>
            </a:xfrm>
            <a:prstGeom prst="rect">
              <a:avLst/>
            </a:prstGeom>
            <a:solidFill>
              <a:srgbClr val="ED7100"/>
            </a:solidFill>
          </p:spPr>
          <p:style>
            <a:lnRef idx="0">
              <a:scrgbClr r="0" g="0" b="0"/>
            </a:lnRef>
            <a:fillRef idx="1002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ctr"/>
              <a:r>
                <a:rPr lang="en-NZ" b="1" dirty="0">
                  <a:solidFill>
                    <a:srgbClr val="EBEBF0"/>
                  </a:solidFill>
                  <a:latin typeface="Amazon Ember" panose="020B0603020204020204" pitchFamily="34" charset="0"/>
                </a:rPr>
                <a:t>VPC associations</a:t>
              </a:r>
              <a:endParaRPr lang="en-NZ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215AF17-63FD-A661-FEFB-A8D6F72BBD61}"/>
              </a:ext>
            </a:extLst>
          </p:cNvPr>
          <p:cNvGrpSpPr/>
          <p:nvPr/>
        </p:nvGrpSpPr>
        <p:grpSpPr>
          <a:xfrm>
            <a:off x="5492742" y="1898398"/>
            <a:ext cx="808567" cy="1164415"/>
            <a:chOff x="5492742" y="1984441"/>
            <a:chExt cx="808567" cy="1164415"/>
          </a:xfrm>
        </p:grpSpPr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261798B0-9E5B-5773-25F8-34EC4A273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42" y="2687191"/>
              <a:ext cx="808567" cy="461665"/>
            </a:xfrm>
            <a:prstGeom prst="rect">
              <a:avLst/>
            </a:prstGeom>
            <a:ln w="8334" cap="flat">
              <a:noFill/>
              <a:prstDash val="solid"/>
              <a:miter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None (Default)</a:t>
              </a:r>
            </a:p>
          </p:txBody>
        </p:sp>
        <p:sp>
          <p:nvSpPr>
            <p:cNvPr id="46" name="&quot;Not Allowed&quot; Symbol 45">
              <a:extLst>
                <a:ext uri="{FF2B5EF4-FFF2-40B4-BE49-F238E27FC236}">
                  <a16:creationId xmlns:a16="http://schemas.microsoft.com/office/drawing/2014/main" id="{6AFE2B9E-8140-E192-F3ED-B17849FDF682}"/>
                </a:ext>
              </a:extLst>
            </p:cNvPr>
            <p:cNvSpPr/>
            <p:nvPr/>
          </p:nvSpPr>
          <p:spPr>
            <a:xfrm>
              <a:off x="5562573" y="1984441"/>
              <a:ext cx="668909" cy="668909"/>
            </a:xfrm>
            <a:prstGeom prst="noSmoking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044786-D2A6-9EF8-9B1C-66EA93B6B6D3}"/>
              </a:ext>
            </a:extLst>
          </p:cNvPr>
          <p:cNvGrpSpPr/>
          <p:nvPr/>
        </p:nvGrpSpPr>
        <p:grpSpPr>
          <a:xfrm>
            <a:off x="7376559" y="1898398"/>
            <a:ext cx="668909" cy="945908"/>
            <a:chOff x="6640893" y="3685100"/>
            <a:chExt cx="668909" cy="945908"/>
          </a:xfrm>
        </p:grpSpPr>
        <p:pic>
          <p:nvPicPr>
            <p:cNvPr id="53" name="Graphic 6" descr="Amazon Virtual Private Cloud (Amazon VPC) service icon.">
              <a:extLst>
                <a:ext uri="{FF2B5EF4-FFF2-40B4-BE49-F238E27FC236}">
                  <a16:creationId xmlns:a16="http://schemas.microsoft.com/office/drawing/2014/main" id="{8D021A7E-DB1A-9B2D-57D0-30B9688E9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6640893" y="3685100"/>
              <a:ext cx="668909" cy="668909"/>
            </a:xfrm>
            <a:prstGeom prst="rect">
              <a:avLst/>
            </a:prstGeom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12">
              <a:extLst>
                <a:ext uri="{FF2B5EF4-FFF2-40B4-BE49-F238E27FC236}">
                  <a16:creationId xmlns:a16="http://schemas.microsoft.com/office/drawing/2014/main" id="{E0FEA9BE-5C64-6464-A6B6-6E1B7956D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0893" y="4354009"/>
              <a:ext cx="6689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VPC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E6588E-D13B-FE1E-636D-02146CE8C3AA}"/>
              </a:ext>
            </a:extLst>
          </p:cNvPr>
          <p:cNvGrpSpPr/>
          <p:nvPr/>
        </p:nvGrpSpPr>
        <p:grpSpPr>
          <a:xfrm>
            <a:off x="7376558" y="2913647"/>
            <a:ext cx="668909" cy="945908"/>
            <a:chOff x="6640893" y="3685100"/>
            <a:chExt cx="668909" cy="945908"/>
          </a:xfrm>
        </p:grpSpPr>
        <p:pic>
          <p:nvPicPr>
            <p:cNvPr id="58" name="Graphic 6" descr="Amazon Virtual Private Cloud (Amazon VPC) service icon.">
              <a:extLst>
                <a:ext uri="{FF2B5EF4-FFF2-40B4-BE49-F238E27FC236}">
                  <a16:creationId xmlns:a16="http://schemas.microsoft.com/office/drawing/2014/main" id="{8AD8BF9E-CE7B-5261-E94F-9DC089957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 bwMode="auto">
            <a:xfrm>
              <a:off x="6640893" y="3685100"/>
              <a:ext cx="668909" cy="668909"/>
            </a:xfrm>
            <a:prstGeom prst="rect">
              <a:avLst/>
            </a:prstGeom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12">
              <a:extLst>
                <a:ext uri="{FF2B5EF4-FFF2-40B4-BE49-F238E27FC236}">
                  <a16:creationId xmlns:a16="http://schemas.microsoft.com/office/drawing/2014/main" id="{E6D062D5-D0F5-6DCC-7779-21B5C6B3B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0893" y="4354009"/>
              <a:ext cx="6689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VPC</a:t>
              </a:r>
            </a:p>
          </p:txBody>
        </p:sp>
      </p:grpSp>
      <p:sp>
        <p:nvSpPr>
          <p:cNvPr id="63" name="TextBox 12">
            <a:extLst>
              <a:ext uri="{FF2B5EF4-FFF2-40B4-BE49-F238E27FC236}">
                <a16:creationId xmlns:a16="http://schemas.microsoft.com/office/drawing/2014/main" id="{4C61F31D-7BDE-744F-F24D-56EB00571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6557" y="4015932"/>
            <a:ext cx="668909" cy="276999"/>
          </a:xfrm>
          <a:prstGeom prst="rect">
            <a:avLst/>
          </a:prstGeom>
          <a:solidFill>
            <a:srgbClr val="8C4FFF"/>
          </a:solidFill>
          <a:ln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&lt;= 500</a:t>
            </a: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id="{56049312-3D7D-AE78-B37A-2254657D9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309" y="3444056"/>
            <a:ext cx="668909" cy="276999"/>
          </a:xfrm>
          <a:prstGeom prst="rect">
            <a:avLst/>
          </a:prstGeom>
          <a:solidFill>
            <a:srgbClr val="8C4FFF"/>
          </a:solidFill>
          <a:ln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&lt;= 500</a:t>
            </a:r>
          </a:p>
        </p:txBody>
      </p:sp>
      <p:sp>
        <p:nvSpPr>
          <p:cNvPr id="70" name="TextBox 12">
            <a:extLst>
              <a:ext uri="{FF2B5EF4-FFF2-40B4-BE49-F238E27FC236}">
                <a16:creationId xmlns:a16="http://schemas.microsoft.com/office/drawing/2014/main" id="{C0C336B1-B9D3-C92D-085B-CD7960B75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33" y="2971102"/>
            <a:ext cx="1208632" cy="276999"/>
          </a:xfrm>
          <a:prstGeom prst="rect">
            <a:avLst/>
          </a:prstGeom>
          <a:solidFill>
            <a:srgbClr val="8C4FFF"/>
          </a:solidFill>
          <a:ln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cltest1-network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2" name="Slide Zoom 71">
                <a:extLst>
                  <a:ext uri="{FF2B5EF4-FFF2-40B4-BE49-F238E27FC236}">
                    <a16:creationId xmlns:a16="http://schemas.microsoft.com/office/drawing/2014/main" id="{E7C58104-AD71-7BEE-7EEB-07CD30DA3D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73766"/>
                  </p:ext>
                </p:extLst>
              </p:nvPr>
            </p:nvGraphicFramePr>
            <p:xfrm>
              <a:off x="3598309" y="2232852"/>
              <a:ext cx="668910" cy="668910"/>
            </p:xfrm>
            <a:graphic>
              <a:graphicData uri="http://schemas.microsoft.com/office/powerpoint/2016/slidezoom">
                <pslz:sldZm>
                  <pslz:sldZmObj sldId="327" cId="3911473975">
                    <pslz:zmPr id="{EDCFA39B-2239-4D48-8D5E-0F39A233ECF0}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68910" cy="668910"/>
                        </a:xfrm>
                        <a:prstGeom prst="rect">
                          <a:avLst/>
                        </a:prstGeom>
                        <a:ln w="8334" cap="flat">
                          <a:noFill/>
                          <a:prstDash val="solid"/>
                          <a:miter/>
                        </a:ln>
                        <a:effectLst>
                          <a:outerShdw blurRad="1905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2" name="Slide Zoom 7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7C58104-AD71-7BEE-7EEB-07CD30DA3D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98309" y="2232852"/>
                <a:ext cx="668910" cy="668910"/>
              </a:xfrm>
              <a:prstGeom prst="rect">
                <a:avLst/>
              </a:prstGeom>
              <a:ln w="8334" cap="flat">
                <a:noFill/>
                <a:prstDash val="solid"/>
                <a:miter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1E74421-0FFD-B8BE-5F0A-F4C5CFF1FCAB}"/>
              </a:ext>
            </a:extLst>
          </p:cNvPr>
          <p:cNvSpPr txBox="1"/>
          <p:nvPr/>
        </p:nvSpPr>
        <p:spPr>
          <a:xfrm>
            <a:off x="5668424" y="3092345"/>
            <a:ext cx="457200" cy="307777"/>
          </a:xfrm>
          <a:prstGeom prst="rect">
            <a:avLst/>
          </a:prstGeom>
          <a:noFill/>
          <a:ln>
            <a:solidFill>
              <a:srgbClr val="61616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6C1B2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OR</a:t>
            </a:r>
            <a:endParaRPr lang="en-NZ" b="1" dirty="0">
              <a:solidFill>
                <a:srgbClr val="36C1B2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109A4E-CC09-AF15-74AF-B50A138507A2}"/>
              </a:ext>
            </a:extLst>
          </p:cNvPr>
          <p:cNvGrpSpPr/>
          <p:nvPr/>
        </p:nvGrpSpPr>
        <p:grpSpPr>
          <a:xfrm>
            <a:off x="496412" y="1116115"/>
            <a:ext cx="8161430" cy="3617810"/>
            <a:chOff x="496412" y="1116115"/>
            <a:chExt cx="8161430" cy="361781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AD03480-69B2-5901-C671-D54E54B2E584}"/>
                </a:ext>
              </a:extLst>
            </p:cNvPr>
            <p:cNvCxnSpPr/>
            <p:nvPr/>
          </p:nvCxnSpPr>
          <p:spPr>
            <a:xfrm>
              <a:off x="496412" y="1778400"/>
              <a:ext cx="8161430" cy="0"/>
            </a:xfrm>
            <a:prstGeom prst="line">
              <a:avLst/>
            </a:prstGeom>
            <a:solidFill>
              <a:srgbClr val="8C4FFF"/>
            </a:solidFill>
            <a:ln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C83C59-3214-83E7-25DA-A0BC2AC70695}"/>
                </a:ext>
              </a:extLst>
            </p:cNvPr>
            <p:cNvCxnSpPr/>
            <p:nvPr/>
          </p:nvCxnSpPr>
          <p:spPr>
            <a:xfrm flipV="1">
              <a:off x="2851134" y="1128000"/>
              <a:ext cx="0" cy="3605925"/>
            </a:xfrm>
            <a:prstGeom prst="line">
              <a:avLst/>
            </a:prstGeom>
            <a:solidFill>
              <a:srgbClr val="8C4FFF"/>
            </a:solidFill>
            <a:ln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B98448-3D25-EB95-45DE-C18B4DAA39F3}"/>
                </a:ext>
              </a:extLst>
            </p:cNvPr>
            <p:cNvCxnSpPr/>
            <p:nvPr/>
          </p:nvCxnSpPr>
          <p:spPr>
            <a:xfrm flipV="1">
              <a:off x="5019534" y="1128000"/>
              <a:ext cx="0" cy="3605925"/>
            </a:xfrm>
            <a:prstGeom prst="line">
              <a:avLst/>
            </a:prstGeom>
            <a:solidFill>
              <a:srgbClr val="8C4FFF"/>
            </a:solidFill>
            <a:ln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D29443-AAEE-8141-F48A-91444E49D825}"/>
                </a:ext>
              </a:extLst>
            </p:cNvPr>
            <p:cNvCxnSpPr/>
            <p:nvPr/>
          </p:nvCxnSpPr>
          <p:spPr>
            <a:xfrm flipV="1">
              <a:off x="6777534" y="1128000"/>
              <a:ext cx="0" cy="3605925"/>
            </a:xfrm>
            <a:prstGeom prst="line">
              <a:avLst/>
            </a:prstGeom>
            <a:solidFill>
              <a:srgbClr val="8C4FFF"/>
            </a:solidFill>
            <a:ln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A33CB91-C0A5-B804-7BE6-B14A70A1F91C}"/>
                </a:ext>
              </a:extLst>
            </p:cNvPr>
            <p:cNvCxnSpPr/>
            <p:nvPr/>
          </p:nvCxnSpPr>
          <p:spPr>
            <a:xfrm>
              <a:off x="496412" y="1128000"/>
              <a:ext cx="8161430" cy="0"/>
            </a:xfrm>
            <a:prstGeom prst="line">
              <a:avLst/>
            </a:prstGeom>
            <a:solidFill>
              <a:srgbClr val="8C4FFF"/>
            </a:solidFill>
            <a:ln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2A60A4-233D-F56F-6AE3-0DB4DA373ECB}"/>
                </a:ext>
              </a:extLst>
            </p:cNvPr>
            <p:cNvCxnSpPr/>
            <p:nvPr/>
          </p:nvCxnSpPr>
          <p:spPr>
            <a:xfrm flipV="1">
              <a:off x="8642602" y="1116115"/>
              <a:ext cx="0" cy="3617810"/>
            </a:xfrm>
            <a:prstGeom prst="line">
              <a:avLst/>
            </a:prstGeom>
            <a:solidFill>
              <a:srgbClr val="8C4FFF"/>
            </a:solidFill>
            <a:ln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0876619-1B51-99D9-149C-6DE8082FD8C5}"/>
                </a:ext>
              </a:extLst>
            </p:cNvPr>
            <p:cNvCxnSpPr/>
            <p:nvPr/>
          </p:nvCxnSpPr>
          <p:spPr>
            <a:xfrm flipV="1">
              <a:off x="496412" y="1116115"/>
              <a:ext cx="0" cy="3617810"/>
            </a:xfrm>
            <a:prstGeom prst="line">
              <a:avLst/>
            </a:prstGeom>
            <a:solidFill>
              <a:srgbClr val="8C4FFF"/>
            </a:solidFill>
            <a:ln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953A580-9B4F-9BD9-0FB3-ABE3F0760AF7}"/>
                </a:ext>
              </a:extLst>
            </p:cNvPr>
            <p:cNvCxnSpPr/>
            <p:nvPr/>
          </p:nvCxnSpPr>
          <p:spPr>
            <a:xfrm>
              <a:off x="496412" y="4720800"/>
              <a:ext cx="8161430" cy="0"/>
            </a:xfrm>
            <a:prstGeom prst="line">
              <a:avLst/>
            </a:prstGeom>
            <a:solidFill>
              <a:srgbClr val="8C4FFF"/>
            </a:solidFill>
            <a:ln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D74E3F5-8137-4056-2F15-C272C3CF2856}"/>
              </a:ext>
            </a:extLst>
          </p:cNvPr>
          <p:cNvGrpSpPr/>
          <p:nvPr/>
        </p:nvGrpSpPr>
        <p:grpSpPr>
          <a:xfrm>
            <a:off x="5562572" y="3692100"/>
            <a:ext cx="668909" cy="972749"/>
            <a:chOff x="5562572" y="3692100"/>
            <a:chExt cx="668909" cy="972749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5E32CF26-B0CB-EEDB-A989-AD4B8FA23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572" y="4387850"/>
              <a:ext cx="6689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IAM</a:t>
              </a:r>
            </a:p>
          </p:txBody>
        </p:sp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4" name="Slide Zoom 53">
                  <a:extLst>
                    <a:ext uri="{FF2B5EF4-FFF2-40B4-BE49-F238E27FC236}">
                      <a16:creationId xmlns:a16="http://schemas.microsoft.com/office/drawing/2014/main" id="{7B500CE1-2D21-9FA2-0416-1F99AEE1891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75392696"/>
                    </p:ext>
                  </p:extLst>
                </p:nvPr>
              </p:nvGraphicFramePr>
              <p:xfrm>
                <a:off x="5575135" y="3692100"/>
                <a:ext cx="646799" cy="646799"/>
              </p:xfrm>
              <a:graphic>
                <a:graphicData uri="http://schemas.microsoft.com/office/powerpoint/2016/slidezoom">
                  <pslz:sldZm>
                    <pslz:sldZmObj sldId="333" cId="598225032">
                      <pslz:zmPr id="{4D25D23F-8087-48D6-B162-245990943A57}" imageType="cover" transitionDur="1000">
                        <p166:blipFill xmlns:p166="http://schemas.microsoft.com/office/powerpoint/2016/6/main">
                          <a:blip r:embed="rId10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646799" cy="646799"/>
                          </a:xfrm>
                          <a:prstGeom prst="rect">
                            <a:avLst/>
                          </a:prstGeom>
                          <a:ln w="8334" cap="flat">
                            <a:noFill/>
                            <a:prstDash val="solid"/>
                            <a:miter/>
                          </a:ln>
                          <a:effectLst>
                            <a:outerShdw blurRad="1905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4" name="Slide Zoom 53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7B500CE1-2D21-9FA2-0416-1F99AEE1891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75135" y="3692100"/>
                  <a:ext cx="646799" cy="646799"/>
                </a:xfrm>
                <a:prstGeom prst="rect">
                  <a:avLst/>
                </a:prstGeom>
                <a:ln w="8334" cap="flat">
                  <a:noFill/>
                  <a:prstDash val="solid"/>
                  <a:miter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5992C83-5BB8-63D3-7E1B-FC1B9F010FCC}"/>
              </a:ext>
            </a:extLst>
          </p:cNvPr>
          <p:cNvGrpSpPr/>
          <p:nvPr/>
        </p:nvGrpSpPr>
        <p:grpSpPr>
          <a:xfrm>
            <a:off x="6246335" y="1950748"/>
            <a:ext cx="506798" cy="606292"/>
            <a:chOff x="6332603" y="2022075"/>
            <a:chExt cx="506798" cy="606292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DFA242C-B43E-9A1B-C5A8-52F3E662D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27060" y="2022075"/>
              <a:ext cx="317885" cy="297376"/>
            </a:xfrm>
            <a:prstGeom prst="rect">
              <a:avLst/>
            </a:prstGeom>
          </p:spPr>
        </p:pic>
        <p:sp>
          <p:nvSpPr>
            <p:cNvPr id="84" name="TextBox 12">
              <a:extLst>
                <a:ext uri="{FF2B5EF4-FFF2-40B4-BE49-F238E27FC236}">
                  <a16:creationId xmlns:a16="http://schemas.microsoft.com/office/drawing/2014/main" id="{3CED573E-194C-E80F-7424-3EB5FEE79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2603" y="2320590"/>
              <a:ext cx="506798" cy="307777"/>
            </a:xfrm>
            <a:prstGeom prst="rect">
              <a:avLst/>
            </a:prstGeom>
            <a:ln w="8334" cap="flat">
              <a:noFill/>
              <a:prstDash val="solid"/>
              <a:miter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7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Security</a:t>
              </a:r>
            </a:p>
            <a:p>
              <a:pPr algn="ctr" eaLnBrk="1" hangingPunct="1"/>
              <a:r>
                <a:rPr lang="en-US" altLang="en-US" sz="7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95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7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title"/>
          </p:nvPr>
        </p:nvSpPr>
        <p:spPr>
          <a:xfrm>
            <a:off x="310896" y="2286000"/>
            <a:ext cx="8205304" cy="75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b="1" dirty="0">
                <a:solidFill>
                  <a:srgbClr val="FF9900"/>
                </a:solidFill>
              </a:rPr>
              <a:t>Amazon VPC Lattice: </a:t>
            </a:r>
            <a:r>
              <a:rPr lang="en-US" dirty="0"/>
              <a:t>When to Use It and When to Skip It</a:t>
            </a:r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body" idx="1"/>
          </p:nvPr>
        </p:nvSpPr>
        <p:spPr>
          <a:xfrm>
            <a:off x="310896" y="3039533"/>
            <a:ext cx="5372100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dirty="0">
                <a:solidFill>
                  <a:srgbClr val="FF9900"/>
                </a:solidFill>
              </a:rPr>
              <a:t>John Ajera  </a:t>
            </a:r>
            <a:r>
              <a:rPr lang="en-US" dirty="0"/>
              <a:t>|  18</a:t>
            </a:r>
            <a:r>
              <a:rPr lang="en-US" baseline="30000" dirty="0"/>
              <a:t>th</a:t>
            </a:r>
            <a:r>
              <a:rPr lang="en-US" dirty="0"/>
              <a:t> Sep 2025</a:t>
            </a:r>
            <a:br>
              <a:rPr lang="en-US" dirty="0"/>
            </a:br>
            <a:r>
              <a:rPr lang="en-US" b="0" dirty="0"/>
              <a:t>Platform Engineer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b="0" dirty="0"/>
              <a:t>Earth Sciences New Zealand</a:t>
            </a:r>
            <a:endParaRPr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6" y="600550"/>
            <a:ext cx="2165350" cy="3615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66571E-62C8-E963-C1A4-118636879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033" y="2870082"/>
            <a:ext cx="1883833" cy="1883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3D07A2-41F8-AE19-EA73-72280ABA2E5D}"/>
              </a:ext>
            </a:extLst>
          </p:cNvPr>
          <p:cNvSpPr txBox="1"/>
          <p:nvPr/>
        </p:nvSpPr>
        <p:spPr>
          <a:xfrm>
            <a:off x="6994033" y="4753915"/>
            <a:ext cx="18838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9900"/>
                </a:solidFill>
              </a:rPr>
              <a:t>Session Resources</a:t>
            </a:r>
            <a:endParaRPr lang="en-NZ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77543BD9-7DBB-6999-3BED-AFAE73864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32E71999-F554-7936-151B-FD28CEE08612}"/>
              </a:ext>
            </a:extLst>
          </p:cNvPr>
          <p:cNvGrpSpPr/>
          <p:nvPr/>
        </p:nvGrpSpPr>
        <p:grpSpPr>
          <a:xfrm>
            <a:off x="5702812" y="3958758"/>
            <a:ext cx="668909" cy="973170"/>
            <a:chOff x="4968134" y="3935202"/>
            <a:chExt cx="668909" cy="973170"/>
          </a:xfrm>
        </p:grpSpPr>
        <p:sp>
          <p:nvSpPr>
            <p:cNvPr id="55" name="TextBox 12">
              <a:extLst>
                <a:ext uri="{FF2B5EF4-FFF2-40B4-BE49-F238E27FC236}">
                  <a16:creationId xmlns:a16="http://schemas.microsoft.com/office/drawing/2014/main" id="{19CE9A12-42DB-7A03-AD76-E6DC912FB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8134" y="4631373"/>
              <a:ext cx="6689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IAM</a:t>
              </a:r>
            </a:p>
          </p:txBody>
        </p:sp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6" name="Slide Zoom 55">
                  <a:extLst>
                    <a:ext uri="{FF2B5EF4-FFF2-40B4-BE49-F238E27FC236}">
                      <a16:creationId xmlns:a16="http://schemas.microsoft.com/office/drawing/2014/main" id="{C0480D45-41A6-86D8-458E-99DBABB4512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47291283"/>
                    </p:ext>
                  </p:extLst>
                </p:nvPr>
              </p:nvGraphicFramePr>
              <p:xfrm>
                <a:off x="4979188" y="3935202"/>
                <a:ext cx="646799" cy="646799"/>
              </p:xfrm>
              <a:graphic>
                <a:graphicData uri="http://schemas.microsoft.com/office/powerpoint/2016/slidezoom">
                  <pslz:sldZm>
                    <pslz:sldZmObj sldId="333" cId="598225032">
                      <pslz:zmPr id="{4D25D23F-8087-48D6-B162-245990943A57}" imageType="cover" transitionDur="1000">
                        <p166:blipFill xmlns:p166="http://schemas.microsoft.com/office/powerpoint/2016/6/main">
                          <a:blip r:embed="rId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646799" cy="646799"/>
                          </a:xfrm>
                          <a:prstGeom prst="rect">
                            <a:avLst/>
                          </a:prstGeom>
                          <a:ln w="8334" cap="flat">
                            <a:noFill/>
                            <a:prstDash val="solid"/>
                            <a:miter/>
                          </a:ln>
                          <a:effectLst>
                            <a:outerShdw blurRad="1905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6" name="Slide Zoom 55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C0480D45-41A6-86D8-458E-99DBABB4512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13866" y="3958758"/>
                  <a:ext cx="646799" cy="646799"/>
                </a:xfrm>
                <a:prstGeom prst="rect">
                  <a:avLst/>
                </a:prstGeom>
                <a:ln w="8334" cap="flat">
                  <a:noFill/>
                  <a:prstDash val="solid"/>
                  <a:miter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mc:Fallback>
        </mc:AlternateContent>
      </p:grpSp>
      <p:sp>
        <p:nvSpPr>
          <p:cNvPr id="3" name="Google Shape;153;p16">
            <a:extLst>
              <a:ext uri="{FF2B5EF4-FFF2-40B4-BE49-F238E27FC236}">
                <a16:creationId xmlns:a16="http://schemas.microsoft.com/office/drawing/2014/main" id="{B86F2E70-4ACC-4226-16E0-E8DAE336A085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6743285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Lattice Service Creation</a:t>
            </a:r>
            <a:endParaRPr lang="en-US" sz="2400" b="1" dirty="0">
              <a:solidFill>
                <a:srgbClr val="FF99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F3092B-D471-353E-E1BA-A6F0D1A12302}"/>
              </a:ext>
            </a:extLst>
          </p:cNvPr>
          <p:cNvGrpSpPr/>
          <p:nvPr/>
        </p:nvGrpSpPr>
        <p:grpSpPr>
          <a:xfrm>
            <a:off x="118534" y="145260"/>
            <a:ext cx="912786" cy="912786"/>
            <a:chOff x="667070" y="1897177"/>
            <a:chExt cx="1706668" cy="17066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D04475D-4FD9-02F1-F56A-5D836C12A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070" y="1897177"/>
              <a:ext cx="1706668" cy="170666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44D228-4830-E062-E627-D144A06CF4E6}"/>
                </a:ext>
              </a:extLst>
            </p:cNvPr>
            <p:cNvSpPr/>
            <p:nvPr/>
          </p:nvSpPr>
          <p:spPr>
            <a:xfrm>
              <a:off x="667338" y="1897445"/>
              <a:ext cx="1706400" cy="170640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007898-2B55-F365-F6AB-43BE6918DBE4}"/>
              </a:ext>
            </a:extLst>
          </p:cNvPr>
          <p:cNvGrpSpPr/>
          <p:nvPr/>
        </p:nvGrpSpPr>
        <p:grpSpPr>
          <a:xfrm>
            <a:off x="815170" y="1273271"/>
            <a:ext cx="2124200" cy="351367"/>
            <a:chOff x="406399" y="1871224"/>
            <a:chExt cx="2125134" cy="35136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0D89AD9-BADF-8413-3211-405559384A84}"/>
                </a:ext>
              </a:extLst>
            </p:cNvPr>
            <p:cNvSpPr/>
            <p:nvPr/>
          </p:nvSpPr>
          <p:spPr>
            <a:xfrm>
              <a:off x="406399" y="1871224"/>
              <a:ext cx="2125134" cy="3513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ln w="0">
                  <a:solidFill>
                    <a:sysClr val="windowText" lastClr="000000"/>
                  </a:solidFill>
                </a:ln>
                <a:solidFill>
                  <a:srgbClr val="0302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52E08F-B038-D9EC-D19E-D9BEEF7BDEAB}"/>
                </a:ext>
              </a:extLst>
            </p:cNvPr>
            <p:cNvSpPr txBox="1"/>
            <p:nvPr/>
          </p:nvSpPr>
          <p:spPr>
            <a:xfrm>
              <a:off x="440266" y="1888312"/>
              <a:ext cx="2057401" cy="307777"/>
            </a:xfrm>
            <a:prstGeom prst="rect">
              <a:avLst/>
            </a:prstGeom>
            <a:solidFill>
              <a:srgbClr val="ED7100"/>
            </a:solidFill>
          </p:spPr>
          <p:style>
            <a:lnRef idx="0">
              <a:scrgbClr r="0" g="0" b="0"/>
            </a:lnRef>
            <a:fillRef idx="1002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r"/>
              <a:r>
                <a:rPr lang="en-NZ" b="1" i="0" dirty="0">
                  <a:solidFill>
                    <a:schemeClr val="bg1"/>
                  </a:solidFill>
                  <a:effectLst/>
                  <a:latin typeface="Amazon Ember" panose="020B0603020204020204" pitchFamily="34" charset="0"/>
                </a:rPr>
                <a:t>Service name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7489C3-595C-5C2B-A57A-4D736E57A2B6}"/>
              </a:ext>
            </a:extLst>
          </p:cNvPr>
          <p:cNvGrpSpPr/>
          <p:nvPr/>
        </p:nvGrpSpPr>
        <p:grpSpPr>
          <a:xfrm>
            <a:off x="815170" y="2177181"/>
            <a:ext cx="2124200" cy="351367"/>
            <a:chOff x="406399" y="1871224"/>
            <a:chExt cx="2125134" cy="35136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BC1EFAC-D319-AB54-90BE-13771A261960}"/>
                </a:ext>
              </a:extLst>
            </p:cNvPr>
            <p:cNvSpPr/>
            <p:nvPr/>
          </p:nvSpPr>
          <p:spPr>
            <a:xfrm>
              <a:off x="406399" y="1871224"/>
              <a:ext cx="2125134" cy="3513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ln w="0">
                  <a:solidFill>
                    <a:sysClr val="windowText" lastClr="000000"/>
                  </a:solidFill>
                </a:ln>
                <a:solidFill>
                  <a:srgbClr val="0302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2F6D9A-3E8C-C387-DC1C-2DBC12B99619}"/>
                </a:ext>
              </a:extLst>
            </p:cNvPr>
            <p:cNvSpPr txBox="1"/>
            <p:nvPr/>
          </p:nvSpPr>
          <p:spPr>
            <a:xfrm>
              <a:off x="440266" y="1888312"/>
              <a:ext cx="2057401" cy="307777"/>
            </a:xfrm>
            <a:prstGeom prst="rect">
              <a:avLst/>
            </a:prstGeom>
            <a:solidFill>
              <a:srgbClr val="ED7100"/>
            </a:solidFill>
          </p:spPr>
          <p:style>
            <a:lnRef idx="0">
              <a:scrgbClr r="0" g="0" b="0"/>
            </a:lnRef>
            <a:fillRef idx="1002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r"/>
              <a:r>
                <a:rPr lang="en-NZ" b="1" dirty="0">
                  <a:solidFill>
                    <a:srgbClr val="EBEBF0"/>
                  </a:solidFill>
                  <a:latin typeface="Amazon Ember" panose="020B0603020204020204" pitchFamily="34" charset="0"/>
                </a:rPr>
                <a:t>Domain configuration</a:t>
              </a:r>
              <a:endParaRPr lang="en-NZ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7A5D34-B56D-F63D-CB6B-562C6EC95A69}"/>
              </a:ext>
            </a:extLst>
          </p:cNvPr>
          <p:cNvGrpSpPr/>
          <p:nvPr/>
        </p:nvGrpSpPr>
        <p:grpSpPr>
          <a:xfrm>
            <a:off x="791174" y="3075895"/>
            <a:ext cx="2148196" cy="351367"/>
            <a:chOff x="406399" y="1871224"/>
            <a:chExt cx="2125134" cy="35136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92DED21-970F-EA51-2E7A-B7E30B5982B1}"/>
                </a:ext>
              </a:extLst>
            </p:cNvPr>
            <p:cNvSpPr/>
            <p:nvPr/>
          </p:nvSpPr>
          <p:spPr>
            <a:xfrm>
              <a:off x="406399" y="1871224"/>
              <a:ext cx="2125134" cy="3513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ln w="0">
                  <a:solidFill>
                    <a:sysClr val="windowText" lastClr="000000"/>
                  </a:solidFill>
                </a:ln>
                <a:solidFill>
                  <a:srgbClr val="0302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246D56-CA9C-1124-D130-B747845C97BE}"/>
                </a:ext>
              </a:extLst>
            </p:cNvPr>
            <p:cNvSpPr txBox="1"/>
            <p:nvPr/>
          </p:nvSpPr>
          <p:spPr>
            <a:xfrm>
              <a:off x="440267" y="1888312"/>
              <a:ext cx="2057402" cy="312201"/>
            </a:xfrm>
            <a:prstGeom prst="rect">
              <a:avLst/>
            </a:prstGeom>
            <a:solidFill>
              <a:srgbClr val="ED7100"/>
            </a:solidFill>
          </p:spPr>
          <p:style>
            <a:lnRef idx="0">
              <a:scrgbClr r="0" g="0" b="0"/>
            </a:lnRef>
            <a:fillRef idx="1002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  <a:buNone/>
              </a:pPr>
              <a:r>
                <a:rPr lang="en-NZ" b="1" dirty="0">
                  <a:solidFill>
                    <a:srgbClr val="EBEBF0"/>
                  </a:solidFill>
                  <a:latin typeface="Amazon Ember" panose="020B0603020204020204" pitchFamily="34" charset="0"/>
                </a:rPr>
                <a:t>Custom domain name</a:t>
              </a:r>
              <a:endParaRPr lang="en-NZ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AC102F1-CAB7-7F59-C208-5D7CEBFC55FF}"/>
              </a:ext>
            </a:extLst>
          </p:cNvPr>
          <p:cNvGrpSpPr/>
          <p:nvPr/>
        </p:nvGrpSpPr>
        <p:grpSpPr>
          <a:xfrm>
            <a:off x="791174" y="3974609"/>
            <a:ext cx="2148196" cy="351367"/>
            <a:chOff x="406399" y="1871224"/>
            <a:chExt cx="2125134" cy="35136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7B03E03-AFEC-4B95-A4D2-D7A46C6F8298}"/>
                </a:ext>
              </a:extLst>
            </p:cNvPr>
            <p:cNvSpPr/>
            <p:nvPr/>
          </p:nvSpPr>
          <p:spPr>
            <a:xfrm>
              <a:off x="406399" y="1871224"/>
              <a:ext cx="2125134" cy="3513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ln w="0">
                  <a:solidFill>
                    <a:sysClr val="windowText" lastClr="000000"/>
                  </a:solidFill>
                </a:ln>
                <a:solidFill>
                  <a:srgbClr val="0302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51A08D1-9E13-AFFB-4677-8475B0F4F03E}"/>
                </a:ext>
              </a:extLst>
            </p:cNvPr>
            <p:cNvSpPr txBox="1"/>
            <p:nvPr/>
          </p:nvSpPr>
          <p:spPr>
            <a:xfrm>
              <a:off x="440267" y="1888312"/>
              <a:ext cx="2057402" cy="312201"/>
            </a:xfrm>
            <a:prstGeom prst="rect">
              <a:avLst/>
            </a:prstGeom>
            <a:solidFill>
              <a:srgbClr val="ED7100"/>
            </a:solidFill>
          </p:spPr>
          <p:style>
            <a:lnRef idx="0">
              <a:scrgbClr r="0" g="0" b="0"/>
            </a:lnRef>
            <a:fillRef idx="1002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 algn="r">
                <a:lnSpc>
                  <a:spcPts val="1800"/>
                </a:lnSpc>
                <a:buNone/>
              </a:pPr>
              <a:r>
                <a:rPr lang="en-NZ" b="1" dirty="0">
                  <a:solidFill>
                    <a:srgbClr val="EBEBF0"/>
                  </a:solidFill>
                  <a:latin typeface="Amazon Ember" panose="020B0603020204020204" pitchFamily="34" charset="0"/>
                </a:rPr>
                <a:t>Service access</a:t>
              </a:r>
              <a:endParaRPr lang="en-NZ" dirty="0"/>
            </a:p>
          </p:txBody>
        </p:sp>
      </p:grpSp>
      <p:sp>
        <p:nvSpPr>
          <p:cNvPr id="62" name="TextBox 12">
            <a:extLst>
              <a:ext uri="{FF2B5EF4-FFF2-40B4-BE49-F238E27FC236}">
                <a16:creationId xmlns:a16="http://schemas.microsoft.com/office/drawing/2014/main" id="{BB817C58-B23E-1A3C-2A24-6716C1502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2" y="1310534"/>
            <a:ext cx="1208632" cy="276999"/>
          </a:xfrm>
          <a:prstGeom prst="rect">
            <a:avLst/>
          </a:prstGeom>
          <a:solidFill>
            <a:srgbClr val="8C4FFF"/>
          </a:solidFill>
          <a:ln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api</a:t>
            </a:r>
          </a:p>
        </p:txBody>
      </p:sp>
      <p:sp>
        <p:nvSpPr>
          <p:cNvPr id="64" name="TextBox 12">
            <a:extLst>
              <a:ext uri="{FF2B5EF4-FFF2-40B4-BE49-F238E27FC236}">
                <a16:creationId xmlns:a16="http://schemas.microsoft.com/office/drawing/2014/main" id="{171E5965-51C1-8EB9-1AB2-56E026024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1" y="3110583"/>
            <a:ext cx="1422401" cy="276999"/>
          </a:xfrm>
          <a:prstGeom prst="rect">
            <a:avLst/>
          </a:prstGeom>
          <a:solidFill>
            <a:srgbClr val="8C4FFF"/>
          </a:solidFill>
          <a:ln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api.example.local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7E8A210-FE49-0A05-C10D-5AE927AAFDA3}"/>
              </a:ext>
            </a:extLst>
          </p:cNvPr>
          <p:cNvGrpSpPr/>
          <p:nvPr/>
        </p:nvGrpSpPr>
        <p:grpSpPr>
          <a:xfrm>
            <a:off x="3757082" y="3820592"/>
            <a:ext cx="808567" cy="1164415"/>
            <a:chOff x="5492742" y="1984441"/>
            <a:chExt cx="808567" cy="1164415"/>
          </a:xfrm>
        </p:grpSpPr>
        <p:sp>
          <p:nvSpPr>
            <p:cNvPr id="69" name="TextBox 12">
              <a:extLst>
                <a:ext uri="{FF2B5EF4-FFF2-40B4-BE49-F238E27FC236}">
                  <a16:creationId xmlns:a16="http://schemas.microsoft.com/office/drawing/2014/main" id="{A9E5A240-BEFD-BE0A-D33E-3F05334D4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742" y="2687191"/>
              <a:ext cx="808567" cy="461665"/>
            </a:xfrm>
            <a:prstGeom prst="rect">
              <a:avLst/>
            </a:prstGeom>
            <a:ln w="8334" cap="flat">
              <a:noFill/>
              <a:prstDash val="solid"/>
              <a:miter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None (Default)</a:t>
              </a:r>
            </a:p>
          </p:txBody>
        </p:sp>
        <p:sp>
          <p:nvSpPr>
            <p:cNvPr id="70" name="&quot;Not Allowed&quot; Symbol 69">
              <a:extLst>
                <a:ext uri="{FF2B5EF4-FFF2-40B4-BE49-F238E27FC236}">
                  <a16:creationId xmlns:a16="http://schemas.microsoft.com/office/drawing/2014/main" id="{EABA061D-338F-0398-5FD3-BA6D1D5533DB}"/>
                </a:ext>
              </a:extLst>
            </p:cNvPr>
            <p:cNvSpPr/>
            <p:nvPr/>
          </p:nvSpPr>
          <p:spPr>
            <a:xfrm>
              <a:off x="5562573" y="1984441"/>
              <a:ext cx="668909" cy="668909"/>
            </a:xfrm>
            <a:prstGeom prst="noSmoking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ACF5AFF0-927C-5F16-9948-84C5AD07E38F}"/>
              </a:ext>
            </a:extLst>
          </p:cNvPr>
          <p:cNvSpPr txBox="1"/>
          <p:nvPr/>
        </p:nvSpPr>
        <p:spPr>
          <a:xfrm>
            <a:off x="4876244" y="4172087"/>
            <a:ext cx="457200" cy="307777"/>
          </a:xfrm>
          <a:prstGeom prst="rect">
            <a:avLst/>
          </a:prstGeom>
          <a:noFill/>
          <a:ln>
            <a:solidFill>
              <a:srgbClr val="61616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6C1B2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OR</a:t>
            </a:r>
            <a:endParaRPr lang="en-NZ" b="1" dirty="0">
              <a:solidFill>
                <a:srgbClr val="36C1B2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0FEE2AA-FC08-987D-CDC2-953A58831ED9}"/>
              </a:ext>
            </a:extLst>
          </p:cNvPr>
          <p:cNvGrpSpPr/>
          <p:nvPr/>
        </p:nvGrpSpPr>
        <p:grpSpPr>
          <a:xfrm>
            <a:off x="575934" y="1116013"/>
            <a:ext cx="7979430" cy="3899019"/>
            <a:chOff x="575934" y="1116013"/>
            <a:chExt cx="7979430" cy="389901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7B6F195-E9E8-2A62-3078-C407747F2568}"/>
                </a:ext>
              </a:extLst>
            </p:cNvPr>
            <p:cNvGrpSpPr/>
            <p:nvPr/>
          </p:nvGrpSpPr>
          <p:grpSpPr>
            <a:xfrm>
              <a:off x="575934" y="1116013"/>
              <a:ext cx="7979430" cy="3899019"/>
              <a:chOff x="575934" y="1116013"/>
              <a:chExt cx="7979430" cy="389901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8B3315D-49D8-3278-5C0C-75CDA0718FB6}"/>
                  </a:ext>
                </a:extLst>
              </p:cNvPr>
              <p:cNvCxnSpPr/>
              <p:nvPr/>
            </p:nvCxnSpPr>
            <p:spPr>
              <a:xfrm>
                <a:off x="575934" y="5015032"/>
                <a:ext cx="7979430" cy="0"/>
              </a:xfrm>
              <a:prstGeom prst="line">
                <a:avLst/>
              </a:prstGeom>
              <a:solidFill>
                <a:srgbClr val="8C4FFF"/>
              </a:solidFill>
              <a:ln>
                <a:headEnd/>
                <a:tailEnd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C282389-D141-3100-7AA3-51369EF690DE}"/>
                  </a:ext>
                </a:extLst>
              </p:cNvPr>
              <p:cNvGrpSpPr/>
              <p:nvPr/>
            </p:nvGrpSpPr>
            <p:grpSpPr>
              <a:xfrm>
                <a:off x="591344" y="1116013"/>
                <a:ext cx="7964020" cy="3899019"/>
                <a:chOff x="591344" y="1116013"/>
                <a:chExt cx="7964020" cy="3899019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D80019CC-376D-807B-036B-69BE809C860E}"/>
                    </a:ext>
                  </a:extLst>
                </p:cNvPr>
                <p:cNvGrpSpPr/>
                <p:nvPr/>
              </p:nvGrpSpPr>
              <p:grpSpPr>
                <a:xfrm>
                  <a:off x="591344" y="1116013"/>
                  <a:ext cx="7964020" cy="3899019"/>
                  <a:chOff x="591344" y="1116013"/>
                  <a:chExt cx="7964020" cy="3899019"/>
                </a:xfrm>
              </p:grpSpPr>
              <p:cxnSp>
                <p:nvCxnSpPr>
                  <p:cNvPr id="5" name="Straight Connector 4">
                    <a:extLst>
                      <a:ext uri="{FF2B5EF4-FFF2-40B4-BE49-F238E27FC236}">
                        <a16:creationId xmlns:a16="http://schemas.microsoft.com/office/drawing/2014/main" id="{6A41A588-86DA-B997-8453-AB0DD173E6C4}"/>
                      </a:ext>
                    </a:extLst>
                  </p:cNvPr>
                  <p:cNvCxnSpPr/>
                  <p:nvPr/>
                </p:nvCxnSpPr>
                <p:spPr>
                  <a:xfrm>
                    <a:off x="591344" y="1897200"/>
                    <a:ext cx="7950754" cy="0"/>
                  </a:xfrm>
                  <a:prstGeom prst="line">
                    <a:avLst/>
                  </a:prstGeom>
                  <a:solidFill>
                    <a:srgbClr val="8C4FFF"/>
                  </a:solidFill>
                  <a:ln>
                    <a:headEnd/>
                    <a:tailEnd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AAF51F39-41FD-FC63-4DC0-6C3CA577FC75}"/>
                      </a:ext>
                    </a:extLst>
                  </p:cNvPr>
                  <p:cNvCxnSpPr/>
                  <p:nvPr/>
                </p:nvCxnSpPr>
                <p:spPr>
                  <a:xfrm>
                    <a:off x="591344" y="2834400"/>
                    <a:ext cx="7950754" cy="0"/>
                  </a:xfrm>
                  <a:prstGeom prst="line">
                    <a:avLst/>
                  </a:prstGeom>
                  <a:solidFill>
                    <a:srgbClr val="8C4FFF"/>
                  </a:solidFill>
                  <a:ln>
                    <a:headEnd/>
                    <a:tailEnd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>
                    <a:extLst>
                      <a:ext uri="{FF2B5EF4-FFF2-40B4-BE49-F238E27FC236}">
                        <a16:creationId xmlns:a16="http://schemas.microsoft.com/office/drawing/2014/main" id="{980244A9-8077-C1FF-E727-48B704BBE8D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106734" y="1116013"/>
                    <a:ext cx="0" cy="3899019"/>
                  </a:xfrm>
                  <a:prstGeom prst="line">
                    <a:avLst/>
                  </a:prstGeom>
                  <a:solidFill>
                    <a:srgbClr val="8C4FFF"/>
                  </a:solidFill>
                  <a:ln>
                    <a:headEnd/>
                    <a:tailEnd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644EE437-40AD-7965-CD9C-561F0A54D8DB}"/>
                      </a:ext>
                    </a:extLst>
                  </p:cNvPr>
                  <p:cNvCxnSpPr/>
                  <p:nvPr/>
                </p:nvCxnSpPr>
                <p:spPr>
                  <a:xfrm>
                    <a:off x="591344" y="3702000"/>
                    <a:ext cx="7964020" cy="0"/>
                  </a:xfrm>
                  <a:prstGeom prst="line">
                    <a:avLst/>
                  </a:prstGeom>
                  <a:solidFill>
                    <a:srgbClr val="8C4FFF"/>
                  </a:solidFill>
                  <a:ln>
                    <a:headEnd/>
                    <a:tailEnd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B1DEDFF-1D3C-A6F5-A58E-84FBF2B0A3CE}"/>
                    </a:ext>
                  </a:extLst>
                </p:cNvPr>
                <p:cNvCxnSpPr/>
                <p:nvPr/>
              </p:nvCxnSpPr>
              <p:spPr>
                <a:xfrm flipV="1">
                  <a:off x="591344" y="1116013"/>
                  <a:ext cx="0" cy="3899019"/>
                </a:xfrm>
                <a:prstGeom prst="line">
                  <a:avLst/>
                </a:prstGeom>
                <a:solidFill>
                  <a:srgbClr val="8C4FFF"/>
                </a:solidFill>
                <a:ln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27CB9367-88C1-B021-F69E-05C590E37B1D}"/>
                    </a:ext>
                  </a:extLst>
                </p:cNvPr>
                <p:cNvCxnSpPr/>
                <p:nvPr/>
              </p:nvCxnSpPr>
              <p:spPr>
                <a:xfrm flipV="1">
                  <a:off x="8542098" y="1116013"/>
                  <a:ext cx="0" cy="3891819"/>
                </a:xfrm>
                <a:prstGeom prst="line">
                  <a:avLst/>
                </a:prstGeom>
                <a:solidFill>
                  <a:srgbClr val="8C4FFF"/>
                </a:solidFill>
                <a:ln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3AB050-1085-A2C9-1E23-78AC35188138}"/>
                </a:ext>
              </a:extLst>
            </p:cNvPr>
            <p:cNvCxnSpPr/>
            <p:nvPr/>
          </p:nvCxnSpPr>
          <p:spPr>
            <a:xfrm>
              <a:off x="591344" y="1128000"/>
              <a:ext cx="7950754" cy="0"/>
            </a:xfrm>
            <a:prstGeom prst="line">
              <a:avLst/>
            </a:prstGeom>
            <a:solidFill>
              <a:srgbClr val="8C4FFF"/>
            </a:solidFill>
            <a:ln>
              <a:headEnd/>
              <a:tailEnd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12">
            <a:extLst>
              <a:ext uri="{FF2B5EF4-FFF2-40B4-BE49-F238E27FC236}">
                <a16:creationId xmlns:a16="http://schemas.microsoft.com/office/drawing/2014/main" id="{F4D5352F-352B-8564-828E-9B3140CB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2" y="2209657"/>
            <a:ext cx="5126566" cy="276999"/>
          </a:xfrm>
          <a:prstGeom prst="rect">
            <a:avLst/>
          </a:prstGeom>
          <a:solidFill>
            <a:srgbClr val="8C4FFF"/>
          </a:solidFill>
          <a:ln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eaLnBrk="1" hangingPunct="1">
              <a:defRPr sz="120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solidFill>
                  <a:srgbClr val="ED7100"/>
                </a:solidFill>
              </a:rPr>
              <a:t>api</a:t>
            </a:r>
            <a:r>
              <a:rPr lang="en-US" altLang="en-US" dirty="0"/>
              <a:t>-094c8bf788085afc8.7d67968.vpc-lattice-svcs.</a:t>
            </a:r>
            <a:r>
              <a:rPr lang="en-US" altLang="en-US" dirty="0">
                <a:solidFill>
                  <a:srgbClr val="ED7100"/>
                </a:solidFill>
              </a:rPr>
              <a:t>ap-southeast-2</a:t>
            </a:r>
            <a:r>
              <a:rPr lang="en-US" altLang="en-US" dirty="0"/>
              <a:t>.on.aws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ABFB86-89EB-BAB7-355F-2AF5781CE98A}"/>
              </a:ext>
            </a:extLst>
          </p:cNvPr>
          <p:cNvGrpSpPr/>
          <p:nvPr/>
        </p:nvGrpSpPr>
        <p:grpSpPr>
          <a:xfrm>
            <a:off x="4693828" y="2949527"/>
            <a:ext cx="668909" cy="633882"/>
            <a:chOff x="6467544" y="593182"/>
            <a:chExt cx="668909" cy="633882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60" name="Slide Zoom 59">
                  <a:extLst>
                    <a:ext uri="{FF2B5EF4-FFF2-40B4-BE49-F238E27FC236}">
                      <a16:creationId xmlns:a16="http://schemas.microsoft.com/office/drawing/2014/main" id="{4CB47AEC-B308-9B64-EB23-17C31D16105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0939007"/>
                    </p:ext>
                  </p:extLst>
                </p:nvPr>
              </p:nvGraphicFramePr>
              <p:xfrm>
                <a:off x="6589980" y="593182"/>
                <a:ext cx="424039" cy="424039"/>
              </p:xfrm>
              <a:graphic>
                <a:graphicData uri="http://schemas.microsoft.com/office/powerpoint/2016/slidezoom">
                  <pslz:sldZm>
                    <pslz:sldZmObj sldId="334" cId="2333565176">
                      <pslz:zmPr id="{5778C96F-BE18-43D0-9E02-6A9770878FF3}" imageType="cover" transitionDur="1000">
                        <p166:blipFill xmlns:p166="http://schemas.microsoft.com/office/powerpoint/2016/6/main">
                          <a:blip r:embed="rId7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424039" cy="424039"/>
                          </a:xfrm>
                          <a:prstGeom prst="rect">
                            <a:avLst/>
                          </a:prstGeom>
                          <a:ln w="8334" cap="flat">
                            <a:noFill/>
                            <a:prstDash val="solid"/>
                            <a:miter/>
                          </a:ln>
                          <a:effectLst>
                            <a:outerShdw blurRad="1905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60" name="Slide Zoom 59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4CB47AEC-B308-9B64-EB23-17C31D16105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16264" y="2949527"/>
                  <a:ext cx="424039" cy="424039"/>
                </a:xfrm>
                <a:prstGeom prst="rect">
                  <a:avLst/>
                </a:prstGeom>
                <a:ln w="8334" cap="flat">
                  <a:noFill/>
                  <a:prstDash val="solid"/>
                  <a:miter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mc:Fallback>
        </mc:AlternateContent>
        <p:sp>
          <p:nvSpPr>
            <p:cNvPr id="76" name="TextBox 12">
              <a:extLst>
                <a:ext uri="{FF2B5EF4-FFF2-40B4-BE49-F238E27FC236}">
                  <a16:creationId xmlns:a16="http://schemas.microsoft.com/office/drawing/2014/main" id="{0AB025F7-4A63-A671-E728-2A4784248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67544" y="1011620"/>
              <a:ext cx="66890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Route53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4379521-06B0-F41F-7AEE-E7C2E18F3D8F}"/>
              </a:ext>
            </a:extLst>
          </p:cNvPr>
          <p:cNvGrpSpPr/>
          <p:nvPr/>
        </p:nvGrpSpPr>
        <p:grpSpPr>
          <a:xfrm>
            <a:off x="3320115" y="3883209"/>
            <a:ext cx="506798" cy="606292"/>
            <a:chOff x="6332603" y="2022075"/>
            <a:chExt cx="506798" cy="606292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A52B8D4-E283-8287-7518-75ACB4DA6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427060" y="2022075"/>
              <a:ext cx="317885" cy="297376"/>
            </a:xfrm>
            <a:prstGeom prst="rect">
              <a:avLst/>
            </a:prstGeom>
          </p:spPr>
        </p:pic>
        <p:sp>
          <p:nvSpPr>
            <p:cNvPr id="82" name="TextBox 12">
              <a:extLst>
                <a:ext uri="{FF2B5EF4-FFF2-40B4-BE49-F238E27FC236}">
                  <a16:creationId xmlns:a16="http://schemas.microsoft.com/office/drawing/2014/main" id="{0B1D2549-610E-FA51-16CC-4219F6B43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2603" y="2320590"/>
              <a:ext cx="506798" cy="307777"/>
            </a:xfrm>
            <a:prstGeom prst="rect">
              <a:avLst/>
            </a:prstGeom>
            <a:ln w="8334" cap="flat">
              <a:noFill/>
              <a:prstDash val="solid"/>
              <a:miter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7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Security</a:t>
              </a:r>
            </a:p>
            <a:p>
              <a:pPr algn="ctr" eaLnBrk="1" hangingPunct="1"/>
              <a:r>
                <a:rPr lang="en-US" altLang="en-US" sz="7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4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4" grpId="0" animBg="1"/>
      <p:bldP spid="78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25135F75-85F3-8AD2-5BDD-48572CF49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0FA54869-C807-A194-96B2-1AFF2319C206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6769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Example: api.example.local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3AA907-81D2-2625-131A-C9A0616AA3FB}"/>
              </a:ext>
            </a:extLst>
          </p:cNvPr>
          <p:cNvGrpSpPr/>
          <p:nvPr/>
        </p:nvGrpSpPr>
        <p:grpSpPr>
          <a:xfrm>
            <a:off x="805990" y="1192518"/>
            <a:ext cx="4764410" cy="1495648"/>
            <a:chOff x="2811073" y="1321936"/>
            <a:chExt cx="6664774" cy="22431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99BA35-083C-04F7-B290-ACACEA046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811074" y="1321936"/>
              <a:ext cx="6664773" cy="2243195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2</a:t>
              </a:r>
            </a:p>
          </p:txBody>
        </p:sp>
        <p:pic>
          <p:nvPicPr>
            <p:cNvPr id="13" name="Graphic 12" descr="VPC group icon.">
              <a:extLst>
                <a:ext uri="{FF2B5EF4-FFF2-40B4-BE49-F238E27FC236}">
                  <a16:creationId xmlns:a16="http://schemas.microsoft.com/office/drawing/2014/main" id="{77AD083D-924C-EB11-5ED4-F86E0811D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811073" y="1321936"/>
              <a:ext cx="381000" cy="398367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D5FB6D-2377-8F9D-507B-DD8AB39378BF}"/>
              </a:ext>
            </a:extLst>
          </p:cNvPr>
          <p:cNvGrpSpPr/>
          <p:nvPr/>
        </p:nvGrpSpPr>
        <p:grpSpPr>
          <a:xfrm>
            <a:off x="811273" y="1679785"/>
            <a:ext cx="832857" cy="1072143"/>
            <a:chOff x="554521" y="1751822"/>
            <a:chExt cx="832857" cy="1072143"/>
          </a:xfrm>
        </p:grpSpPr>
        <p:pic>
          <p:nvPicPr>
            <p:cNvPr id="42" name="lambda" descr="Lambda service icon.">
              <a:extLst>
                <a:ext uri="{FF2B5EF4-FFF2-40B4-BE49-F238E27FC236}">
                  <a16:creationId xmlns:a16="http://schemas.microsoft.com/office/drawing/2014/main" id="{927BC6AB-99C1-6838-1271-DD261F109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723419" y="1751822"/>
              <a:ext cx="495062" cy="495062"/>
            </a:xfrm>
            <a:prstGeom prst="rect">
              <a:avLst/>
            </a:prstGeom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82231019-FD22-936F-3E7C-9FC7D8098E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521" y="2246884"/>
              <a:ext cx="832857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/orders</a:t>
              </a:r>
              <a:b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</a:br>
              <a: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(LAMBDA)</a:t>
              </a:r>
            </a:p>
            <a:p>
              <a:pPr algn="ctr" eaLnBrk="1" hangingPunct="1"/>
              <a:endParaRPr lang="en-US" altLang="en-US" sz="1050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54756E-E6AE-6D81-4390-7C8266C5975D}"/>
              </a:ext>
            </a:extLst>
          </p:cNvPr>
          <p:cNvGrpSpPr/>
          <p:nvPr/>
        </p:nvGrpSpPr>
        <p:grpSpPr>
          <a:xfrm>
            <a:off x="5964098" y="1192517"/>
            <a:ext cx="2163902" cy="1495647"/>
            <a:chOff x="2811073" y="1321935"/>
            <a:chExt cx="3027010" cy="22431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715FEA-7709-E358-85FB-9A17495FD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811074" y="1321935"/>
              <a:ext cx="3027009" cy="2243193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3</a:t>
              </a:r>
            </a:p>
          </p:txBody>
        </p:sp>
        <p:pic>
          <p:nvPicPr>
            <p:cNvPr id="36" name="Graphic 35" descr="VPC group icon.">
              <a:extLst>
                <a:ext uri="{FF2B5EF4-FFF2-40B4-BE49-F238E27FC236}">
                  <a16:creationId xmlns:a16="http://schemas.microsoft.com/office/drawing/2014/main" id="{5C471D6B-D0A7-21C2-F983-63260C8F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811073" y="1321936"/>
              <a:ext cx="381000" cy="39836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195526B-6B9C-FC37-F8D8-114AD70BBA57}"/>
              </a:ext>
            </a:extLst>
          </p:cNvPr>
          <p:cNvGrpSpPr/>
          <p:nvPr/>
        </p:nvGrpSpPr>
        <p:grpSpPr>
          <a:xfrm>
            <a:off x="1707918" y="1679785"/>
            <a:ext cx="853196" cy="910560"/>
            <a:chOff x="544352" y="1751822"/>
            <a:chExt cx="853196" cy="910560"/>
          </a:xfrm>
        </p:grpSpPr>
        <p:pic>
          <p:nvPicPr>
            <p:cNvPr id="46" name="lambda" descr="Lambda service icon.">
              <a:extLst>
                <a:ext uri="{FF2B5EF4-FFF2-40B4-BE49-F238E27FC236}">
                  <a16:creationId xmlns:a16="http://schemas.microsoft.com/office/drawing/2014/main" id="{3BE7B4B6-5D26-1BF5-35AD-A3EE15D4E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723419" y="1751822"/>
              <a:ext cx="495062" cy="495062"/>
            </a:xfrm>
            <a:prstGeom prst="rect">
              <a:avLst/>
            </a:prstGeom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6">
              <a:extLst>
                <a:ext uri="{FF2B5EF4-FFF2-40B4-BE49-F238E27FC236}">
                  <a16:creationId xmlns:a16="http://schemas.microsoft.com/office/drawing/2014/main" id="{561810D6-86A1-F145-9570-5B0B7E154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352" y="2246884"/>
              <a:ext cx="853196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/payments</a:t>
              </a:r>
              <a:b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</a:br>
              <a: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(LAMBDA)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02788F2-5CD6-7B78-7ED4-CCD71FC714D2}"/>
              </a:ext>
            </a:extLst>
          </p:cNvPr>
          <p:cNvGrpSpPr/>
          <p:nvPr/>
        </p:nvGrpSpPr>
        <p:grpSpPr>
          <a:xfrm>
            <a:off x="2698865" y="1684255"/>
            <a:ext cx="822361" cy="1072143"/>
            <a:chOff x="585475" y="1751822"/>
            <a:chExt cx="822361" cy="1072143"/>
          </a:xfrm>
        </p:grpSpPr>
        <p:pic>
          <p:nvPicPr>
            <p:cNvPr id="55" name="lambda" descr="Lambda service icon.">
              <a:extLst>
                <a:ext uri="{FF2B5EF4-FFF2-40B4-BE49-F238E27FC236}">
                  <a16:creationId xmlns:a16="http://schemas.microsoft.com/office/drawing/2014/main" id="{BA8C1D7B-D27F-A764-1A3A-EBAC56908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754314" y="1751822"/>
              <a:ext cx="495062" cy="495062"/>
            </a:xfrm>
            <a:prstGeom prst="rect">
              <a:avLst/>
            </a:prstGeom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6">
              <a:extLst>
                <a:ext uri="{FF2B5EF4-FFF2-40B4-BE49-F238E27FC236}">
                  <a16:creationId xmlns:a16="http://schemas.microsoft.com/office/drawing/2014/main" id="{97A4B690-64E4-C25E-960B-768A76BA4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475" y="2246884"/>
              <a:ext cx="822361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/inventory</a:t>
              </a:r>
              <a:b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</a:br>
              <a: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(LAMBDA)</a:t>
              </a:r>
            </a:p>
            <a:p>
              <a:pPr algn="ctr" eaLnBrk="1" hangingPunct="1"/>
              <a:endParaRPr lang="en-US" altLang="en-US" sz="1050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71DDDD5-7598-ED22-DE6D-4C9029AA0AD9}"/>
              </a:ext>
            </a:extLst>
          </p:cNvPr>
          <p:cNvGrpSpPr/>
          <p:nvPr/>
        </p:nvGrpSpPr>
        <p:grpSpPr>
          <a:xfrm>
            <a:off x="6109035" y="1679785"/>
            <a:ext cx="828307" cy="908765"/>
            <a:chOff x="2731208" y="1182688"/>
            <a:chExt cx="1274930" cy="1398770"/>
          </a:xfrm>
        </p:grpSpPr>
        <p:pic>
          <p:nvPicPr>
            <p:cNvPr id="64" name="Graphic 5" descr="Amazon Elastic Compute Cloud (Amazon EC2) service icon.">
              <a:extLst>
                <a:ext uri="{FF2B5EF4-FFF2-40B4-BE49-F238E27FC236}">
                  <a16:creationId xmlns:a16="http://schemas.microsoft.com/office/drawing/2014/main" id="{F7CD21BF-1F0B-D82E-4621-C4C7E8091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 bwMode="auto">
            <a:xfrm>
              <a:off x="2987675" y="1182688"/>
              <a:ext cx="762000" cy="762000"/>
            </a:xfrm>
            <a:prstGeom prst="rect">
              <a:avLst/>
            </a:prstGeom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Box 6">
              <a:extLst>
                <a:ext uri="{FF2B5EF4-FFF2-40B4-BE49-F238E27FC236}">
                  <a16:creationId xmlns:a16="http://schemas.microsoft.com/office/drawing/2014/main" id="{3A2CD23E-96AF-82AF-FA17-363EBC6CF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1208" y="1941924"/>
              <a:ext cx="1274930" cy="639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/health</a:t>
              </a:r>
              <a:b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</a:br>
              <a:r>
                <a: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(IP target)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61A7B80-C562-0173-717C-10445AE5C5D0}"/>
              </a:ext>
            </a:extLst>
          </p:cNvPr>
          <p:cNvGrpSpPr/>
          <p:nvPr/>
        </p:nvGrpSpPr>
        <p:grpSpPr>
          <a:xfrm>
            <a:off x="5447978" y="3331529"/>
            <a:ext cx="1037488" cy="1223665"/>
            <a:chOff x="4347378" y="3157175"/>
            <a:chExt cx="1037488" cy="1223665"/>
          </a:xfrm>
        </p:grpSpPr>
        <p:pic>
          <p:nvPicPr>
            <p:cNvPr id="79" name="Graphic 6" descr="Amazon VPC Lattice service icon.">
              <a:extLst>
                <a:ext uri="{FF2B5EF4-FFF2-40B4-BE49-F238E27FC236}">
                  <a16:creationId xmlns:a16="http://schemas.microsoft.com/office/drawing/2014/main" id="{CBCE663B-C64E-B548-AA25-70522E3B2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 bwMode="auto">
            <a:xfrm>
              <a:off x="4485122" y="3157175"/>
              <a:ext cx="762000" cy="762000"/>
            </a:xfrm>
            <a:prstGeom prst="rect">
              <a:avLst/>
            </a:prstGeom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12">
              <a:extLst>
                <a:ext uri="{FF2B5EF4-FFF2-40B4-BE49-F238E27FC236}">
                  <a16:creationId xmlns:a16="http://schemas.microsoft.com/office/drawing/2014/main" id="{202A4C95-9AE5-87F3-FF11-2CBC022DC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7378" y="3919175"/>
              <a:ext cx="10374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VPC Lattice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1089A38-804F-2A64-9FFF-690B83C13A55}"/>
              </a:ext>
            </a:extLst>
          </p:cNvPr>
          <p:cNvGrpSpPr/>
          <p:nvPr/>
        </p:nvGrpSpPr>
        <p:grpSpPr>
          <a:xfrm>
            <a:off x="2415050" y="3331530"/>
            <a:ext cx="1722966" cy="1653263"/>
            <a:chOff x="1314450" y="3157176"/>
            <a:chExt cx="1722966" cy="165326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7CA3CD5-967F-86CB-EDFF-0ED5412732D4}"/>
                </a:ext>
              </a:extLst>
            </p:cNvPr>
            <p:cNvGrpSpPr/>
            <p:nvPr/>
          </p:nvGrpSpPr>
          <p:grpSpPr>
            <a:xfrm>
              <a:off x="1787249" y="3157176"/>
              <a:ext cx="897467" cy="1223664"/>
              <a:chOff x="1947346" y="2341450"/>
              <a:chExt cx="897467" cy="1223664"/>
            </a:xfrm>
          </p:grpSpPr>
          <p:pic>
            <p:nvPicPr>
              <p:cNvPr id="82" name="Graphic 21" descr="Amazon Route 53 service icon.">
                <a:extLst>
                  <a:ext uri="{FF2B5EF4-FFF2-40B4-BE49-F238E27FC236}">
                    <a16:creationId xmlns:a16="http://schemas.microsoft.com/office/drawing/2014/main" id="{680634F1-8802-2DAC-D977-A91F706E54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 bwMode="auto">
              <a:xfrm>
                <a:off x="2015080" y="2341450"/>
                <a:ext cx="762000" cy="762000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" name="TextBox 12">
                <a:extLst>
                  <a:ext uri="{FF2B5EF4-FFF2-40B4-BE49-F238E27FC236}">
                    <a16:creationId xmlns:a16="http://schemas.microsoft.com/office/drawing/2014/main" id="{C95F297C-26EF-F894-4BFB-A585C3FBF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7346" y="3103449"/>
                <a:ext cx="8974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Amazon </a:t>
                </a:r>
              </a:p>
              <a:p>
                <a:pPr algn="ctr" eaLnBrk="1" hangingPunct="1"/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Route 53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0247599-4080-E6F4-732B-E76785E2477D}"/>
                </a:ext>
              </a:extLst>
            </p:cNvPr>
            <p:cNvGrpSpPr/>
            <p:nvPr/>
          </p:nvGrpSpPr>
          <p:grpSpPr>
            <a:xfrm>
              <a:off x="1314450" y="4459072"/>
              <a:ext cx="1722966" cy="351367"/>
              <a:chOff x="596942" y="1871224"/>
              <a:chExt cx="1630402" cy="351367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6DECCB31-642B-43A8-CD2F-AEE447C563FD}"/>
                  </a:ext>
                </a:extLst>
              </p:cNvPr>
              <p:cNvSpPr/>
              <p:nvPr/>
            </p:nvSpPr>
            <p:spPr>
              <a:xfrm>
                <a:off x="596942" y="1871224"/>
                <a:ext cx="1630402" cy="351367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>
                  <a:ln w="0">
                    <a:solidFill>
                      <a:sysClr val="windowText" lastClr="000000"/>
                    </a:solidFill>
                  </a:ln>
                  <a:solidFill>
                    <a:srgbClr val="030212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304EBFB-0BB8-4DAB-238B-10F57F0F5884}"/>
                  </a:ext>
                </a:extLst>
              </p:cNvPr>
              <p:cNvSpPr txBox="1"/>
              <p:nvPr/>
            </p:nvSpPr>
            <p:spPr>
              <a:xfrm>
                <a:off x="626986" y="1888312"/>
                <a:ext cx="1570130" cy="307777"/>
              </a:xfrm>
              <a:prstGeom prst="rect">
                <a:avLst/>
              </a:prstGeom>
              <a:solidFill>
                <a:srgbClr val="ED7100"/>
              </a:solidFill>
            </p:spPr>
            <p:style>
              <a:lnRef idx="0">
                <a:scrgbClr r="0" g="0" b="0"/>
              </a:lnRef>
              <a:fillRef idx="1002">
                <a:schemeClr val="dk1"/>
              </a:fillRef>
              <a:effectRef idx="0">
                <a:scrgbClr r="0" g="0" b="0"/>
              </a:effectRef>
              <a:fontRef idx="major"/>
            </p:style>
            <p:txBody>
              <a:bodyPr wrap="square">
                <a:spAutoFit/>
              </a:bodyPr>
              <a:lstStyle/>
              <a:p>
                <a:pPr algn="ctr">
                  <a:buClr>
                    <a:schemeClr val="lt1"/>
                  </a:buClr>
                  <a:buSzPts val="2400"/>
                </a:pPr>
                <a:r>
                  <a:rPr lang="en-US" b="1" dirty="0">
                    <a:solidFill>
                      <a:schemeClr val="bg1"/>
                    </a:solidFill>
                  </a:rPr>
                  <a:t>api.example.local</a:t>
                </a:r>
              </a:p>
            </p:txBody>
          </p:sp>
        </p:grp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2F989A2-B00B-3CE0-9C44-C874481A9785}"/>
              </a:ext>
            </a:extLst>
          </p:cNvPr>
          <p:cNvCxnSpPr>
            <a:stCxn id="82" idx="3"/>
            <a:endCxn id="79" idx="1"/>
          </p:cNvCxnSpPr>
          <p:nvPr/>
        </p:nvCxnSpPr>
        <p:spPr>
          <a:xfrm flipV="1">
            <a:off x="3717583" y="3712529"/>
            <a:ext cx="18681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B0E67D4-5124-0D7E-63DF-9E37567C63DA}"/>
              </a:ext>
            </a:extLst>
          </p:cNvPr>
          <p:cNvGrpSpPr/>
          <p:nvPr/>
        </p:nvGrpSpPr>
        <p:grpSpPr>
          <a:xfrm>
            <a:off x="5966723" y="1679785"/>
            <a:ext cx="2018962" cy="1651744"/>
            <a:chOff x="5966723" y="1679785"/>
            <a:chExt cx="2018962" cy="1651744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092CE8C-CAF4-0224-0D3A-7C6EB6F5D43D}"/>
                </a:ext>
              </a:extLst>
            </p:cNvPr>
            <p:cNvGrpSpPr/>
            <p:nvPr/>
          </p:nvGrpSpPr>
          <p:grpSpPr>
            <a:xfrm>
              <a:off x="6965453" y="1679785"/>
              <a:ext cx="1020232" cy="910561"/>
              <a:chOff x="2583503" y="1182688"/>
              <a:chExt cx="1570342" cy="1401534"/>
            </a:xfrm>
          </p:grpSpPr>
          <p:pic>
            <p:nvPicPr>
              <p:cNvPr id="75" name="Graphic 5" descr="Amazon Elastic Compute Cloud (Amazon EC2) service icon.">
                <a:extLst>
                  <a:ext uri="{FF2B5EF4-FFF2-40B4-BE49-F238E27FC236}">
                    <a16:creationId xmlns:a16="http://schemas.microsoft.com/office/drawing/2014/main" id="{1AED89D9-06AE-8EAB-105A-1A74EABF6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2987675" y="1182688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TextBox 6">
                <a:extLst>
                  <a:ext uri="{FF2B5EF4-FFF2-40B4-BE49-F238E27FC236}">
                    <a16:creationId xmlns:a16="http://schemas.microsoft.com/office/drawing/2014/main" id="{52B92326-06C2-52A0-B39A-5641468C2E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3503" y="1944688"/>
                <a:ext cx="1570342" cy="639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/analytics</a:t>
                </a:r>
              </a:p>
              <a:p>
                <a:pPr algn="ctr" eaLnBrk="1" hangingPunct="1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(ECS – ALB)</a:t>
                </a:r>
              </a:p>
            </p:txBody>
          </p:sp>
        </p:grpSp>
        <p:pic>
          <p:nvPicPr>
            <p:cNvPr id="77" name="Graphic 18" descr="Amazon Elastic Container Service (Amazon ECS) service icon.">
              <a:extLst>
                <a:ext uri="{FF2B5EF4-FFF2-40B4-BE49-F238E27FC236}">
                  <a16:creationId xmlns:a16="http://schemas.microsoft.com/office/drawing/2014/main" id="{1A3E6E56-EBD9-4B93-CC30-8AFABD118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 bwMode="auto">
            <a:xfrm>
              <a:off x="7228038" y="1679785"/>
              <a:ext cx="495063" cy="495063"/>
            </a:xfrm>
            <a:prstGeom prst="rect">
              <a:avLst/>
            </a:prstGeom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4" name="Connector: Elbow 93">
              <a:extLst>
                <a:ext uri="{FF2B5EF4-FFF2-40B4-BE49-F238E27FC236}">
                  <a16:creationId xmlns:a16="http://schemas.microsoft.com/office/drawing/2014/main" id="{3223372B-F074-AC47-71F3-9B60D0BDFDE2}"/>
                </a:ext>
              </a:extLst>
            </p:cNvPr>
            <p:cNvCxnSpPr>
              <a:stCxn id="79" idx="0"/>
              <a:endCxn id="77" idx="2"/>
            </p:cNvCxnSpPr>
            <p:nvPr/>
          </p:nvCxnSpPr>
          <p:spPr>
            <a:xfrm rot="5400000" flipH="1" flipV="1">
              <a:off x="6142806" y="1998765"/>
              <a:ext cx="1156681" cy="1508848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BE455FF4-5818-F6E2-410E-4A3B097B49B3}"/>
              </a:ext>
            </a:extLst>
          </p:cNvPr>
          <p:cNvCxnSpPr>
            <a:stCxn id="79" idx="0"/>
            <a:endCxn id="64" idx="2"/>
          </p:cNvCxnSpPr>
          <p:nvPr/>
        </p:nvCxnSpPr>
        <p:spPr>
          <a:xfrm rot="5400000" flipH="1" flipV="1">
            <a:off x="5666616" y="2474955"/>
            <a:ext cx="1156681" cy="5564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79FDBA1-775D-1BC8-78AD-D347A81FB725}"/>
              </a:ext>
            </a:extLst>
          </p:cNvPr>
          <p:cNvGrpSpPr/>
          <p:nvPr/>
        </p:nvGrpSpPr>
        <p:grpSpPr>
          <a:xfrm>
            <a:off x="4472918" y="1694952"/>
            <a:ext cx="1493804" cy="1636577"/>
            <a:chOff x="4599306" y="1679785"/>
            <a:chExt cx="1363245" cy="165174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1BD2CF4-1EE5-F6C8-4096-FDA383C426E6}"/>
                </a:ext>
              </a:extLst>
            </p:cNvPr>
            <p:cNvGrpSpPr/>
            <p:nvPr/>
          </p:nvGrpSpPr>
          <p:grpSpPr>
            <a:xfrm>
              <a:off x="4599306" y="1679785"/>
              <a:ext cx="971094" cy="910560"/>
              <a:chOff x="2621321" y="1182688"/>
              <a:chExt cx="1494709" cy="1401533"/>
            </a:xfrm>
          </p:grpSpPr>
          <p:pic>
            <p:nvPicPr>
              <p:cNvPr id="67" name="Graphic 5" descr="Amazon Elastic Compute Cloud (Amazon EC2) service icon.">
                <a:extLst>
                  <a:ext uri="{FF2B5EF4-FFF2-40B4-BE49-F238E27FC236}">
                    <a16:creationId xmlns:a16="http://schemas.microsoft.com/office/drawing/2014/main" id="{1FF081ED-9B6F-2CEE-00A4-219345C776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3013666" y="1182688"/>
                <a:ext cx="699622" cy="762000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Box 6">
                <a:extLst>
                  <a:ext uri="{FF2B5EF4-FFF2-40B4-BE49-F238E27FC236}">
                    <a16:creationId xmlns:a16="http://schemas.microsoft.com/office/drawing/2014/main" id="{70FEFC1F-C12A-0257-B6B5-44872F8159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1321" y="1944687"/>
                <a:ext cx="1494709" cy="6395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not found</a:t>
                </a:r>
                <a:b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</a:br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(LAMBDA)</a:t>
                </a:r>
              </a:p>
            </p:txBody>
          </p:sp>
        </p:grpSp>
        <p:cxnSp>
          <p:nvCxnSpPr>
            <p:cNvPr id="100" name="Connector: Elbow 99">
              <a:extLst>
                <a:ext uri="{FF2B5EF4-FFF2-40B4-BE49-F238E27FC236}">
                  <a16:creationId xmlns:a16="http://schemas.microsoft.com/office/drawing/2014/main" id="{AE842A50-7ABD-A71F-BECA-680ACAA822A5}"/>
                </a:ext>
              </a:extLst>
            </p:cNvPr>
            <p:cNvCxnSpPr>
              <a:cxnSpLocks/>
              <a:stCxn id="79" idx="0"/>
              <a:endCxn id="67" idx="2"/>
            </p:cNvCxnSpPr>
            <p:nvPr/>
          </p:nvCxnSpPr>
          <p:spPr>
            <a:xfrm rot="16200000" flipV="1">
              <a:off x="4943673" y="2312651"/>
              <a:ext cx="1156681" cy="88107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A90D856-EF39-B9BE-8328-A39D0A556A51}"/>
              </a:ext>
            </a:extLst>
          </p:cNvPr>
          <p:cNvGrpSpPr/>
          <p:nvPr/>
        </p:nvGrpSpPr>
        <p:grpSpPr>
          <a:xfrm>
            <a:off x="3614515" y="1684255"/>
            <a:ext cx="2352207" cy="1647274"/>
            <a:chOff x="3724230" y="1679785"/>
            <a:chExt cx="2352207" cy="164727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54F8DD9-0813-AD7C-FB99-BE0D8A324FBB}"/>
                </a:ext>
              </a:extLst>
            </p:cNvPr>
            <p:cNvGrpSpPr/>
            <p:nvPr/>
          </p:nvGrpSpPr>
          <p:grpSpPr>
            <a:xfrm>
              <a:off x="3724230" y="1679785"/>
              <a:ext cx="971094" cy="908765"/>
              <a:chOff x="405337" y="1751822"/>
              <a:chExt cx="971094" cy="908765"/>
            </a:xfrm>
          </p:grpSpPr>
          <p:pic>
            <p:nvPicPr>
              <p:cNvPr id="61" name="lambda" descr="Lambda service icon.">
                <a:extLst>
                  <a:ext uri="{FF2B5EF4-FFF2-40B4-BE49-F238E27FC236}">
                    <a16:creationId xmlns:a16="http://schemas.microsoft.com/office/drawing/2014/main" id="{264408D1-3924-4E34-E8C3-25B9851D43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643353" y="1751822"/>
                <a:ext cx="495062" cy="495062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Box 6">
                <a:extLst>
                  <a:ext uri="{FF2B5EF4-FFF2-40B4-BE49-F238E27FC236}">
                    <a16:creationId xmlns:a16="http://schemas.microsoft.com/office/drawing/2014/main" id="{3816202E-F2A0-2765-7267-3025406CA8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337" y="2245089"/>
                <a:ext cx="971094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/notifications</a:t>
                </a:r>
                <a:b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</a:br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(EC2)</a:t>
                </a:r>
              </a:p>
            </p:txBody>
          </p:sp>
        </p:grpSp>
        <p:cxnSp>
          <p:nvCxnSpPr>
            <p:cNvPr id="102" name="Connector: Elbow 101">
              <a:extLst>
                <a:ext uri="{FF2B5EF4-FFF2-40B4-BE49-F238E27FC236}">
                  <a16:creationId xmlns:a16="http://schemas.microsoft.com/office/drawing/2014/main" id="{21AA818F-6A98-73F3-59C1-0A34418F4815}"/>
                </a:ext>
              </a:extLst>
            </p:cNvPr>
            <p:cNvCxnSpPr>
              <a:cxnSpLocks/>
              <a:stCxn id="79" idx="0"/>
              <a:endCxn id="61" idx="2"/>
            </p:cNvCxnSpPr>
            <p:nvPr/>
          </p:nvCxnSpPr>
          <p:spPr>
            <a:xfrm rot="16200000" flipV="1">
              <a:off x="4567001" y="1817623"/>
              <a:ext cx="1152212" cy="1866660"/>
            </a:xfrm>
            <a:prstGeom prst="bentConnector3">
              <a:avLst>
                <a:gd name="adj1" fmla="val 5013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30412578-A401-6311-CB83-A8A7EC6803DB}"/>
              </a:ext>
            </a:extLst>
          </p:cNvPr>
          <p:cNvCxnSpPr>
            <a:stCxn id="79" idx="0"/>
            <a:endCxn id="55" idx="2"/>
          </p:cNvCxnSpPr>
          <p:nvPr/>
        </p:nvCxnSpPr>
        <p:spPr>
          <a:xfrm rot="16200000" flipV="1">
            <a:off x="3964873" y="1329679"/>
            <a:ext cx="1152212" cy="2851487"/>
          </a:xfrm>
          <a:prstGeom prst="bentConnector3">
            <a:avLst>
              <a:gd name="adj1" fmla="val 501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8EF206B8-7F0D-A9B9-B3C8-19622947DBBF}"/>
              </a:ext>
            </a:extLst>
          </p:cNvPr>
          <p:cNvCxnSpPr>
            <a:stCxn id="79" idx="0"/>
            <a:endCxn id="46" idx="2"/>
          </p:cNvCxnSpPr>
          <p:nvPr/>
        </p:nvCxnSpPr>
        <p:spPr>
          <a:xfrm rot="16200000" flipV="1">
            <a:off x="3472278" y="837085"/>
            <a:ext cx="1156682" cy="383220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500377C3-C949-DD7F-BFC0-B5E8BA663A4F}"/>
              </a:ext>
            </a:extLst>
          </p:cNvPr>
          <p:cNvCxnSpPr>
            <a:cxnSpLocks/>
            <a:stCxn id="79" idx="0"/>
            <a:endCxn id="42" idx="2"/>
          </p:cNvCxnSpPr>
          <p:nvPr/>
        </p:nvCxnSpPr>
        <p:spPr>
          <a:xfrm rot="16200000" flipV="1">
            <a:off x="3018871" y="383678"/>
            <a:ext cx="1156682" cy="473902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2">
            <a:extLst>
              <a:ext uri="{FF2B5EF4-FFF2-40B4-BE49-F238E27FC236}">
                <a16:creationId xmlns:a16="http://schemas.microsoft.com/office/drawing/2014/main" id="{F72E524E-818E-81DC-3A2D-462F8C4E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607" y="831930"/>
            <a:ext cx="4707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b="1" i="1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http://api.example.local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C278E0-9BF8-C920-B898-8C0E66AF9734}"/>
              </a:ext>
            </a:extLst>
          </p:cNvPr>
          <p:cNvSpPr txBox="1"/>
          <p:nvPr/>
        </p:nvSpPr>
        <p:spPr>
          <a:xfrm>
            <a:off x="2415050" y="816493"/>
            <a:ext cx="899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i="1" dirty="0">
                <a:solidFill>
                  <a:srgbClr val="FF9900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/orders</a:t>
            </a:r>
            <a:endParaRPr lang="en-N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D6039B-8699-8F5C-BC0A-4EC5949E8A02}"/>
              </a:ext>
            </a:extLst>
          </p:cNvPr>
          <p:cNvSpPr txBox="1"/>
          <p:nvPr/>
        </p:nvSpPr>
        <p:spPr>
          <a:xfrm>
            <a:off x="2415050" y="816492"/>
            <a:ext cx="1125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i="1" dirty="0">
                <a:solidFill>
                  <a:srgbClr val="FF9900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/payments</a:t>
            </a:r>
            <a:endParaRPr lang="en-NZ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9B355A-BCCF-F437-6F85-42F2DEFC84EB}"/>
              </a:ext>
            </a:extLst>
          </p:cNvPr>
          <p:cNvSpPr txBox="1"/>
          <p:nvPr/>
        </p:nvSpPr>
        <p:spPr>
          <a:xfrm>
            <a:off x="2415050" y="816492"/>
            <a:ext cx="11250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i="1" dirty="0">
                <a:solidFill>
                  <a:srgbClr val="FF9900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/inventory</a:t>
            </a:r>
            <a:endParaRPr lang="en-N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63FBF3-6234-3AC2-4E0C-AF6BE098F135}"/>
              </a:ext>
            </a:extLst>
          </p:cNvPr>
          <p:cNvSpPr txBox="1"/>
          <p:nvPr/>
        </p:nvSpPr>
        <p:spPr>
          <a:xfrm>
            <a:off x="2415050" y="816492"/>
            <a:ext cx="13018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i="1" dirty="0">
                <a:solidFill>
                  <a:srgbClr val="FF9900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/notifications</a:t>
            </a:r>
            <a:endParaRPr lang="en-NZ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55FFC-E723-672E-E44C-B223F689C524}"/>
              </a:ext>
            </a:extLst>
          </p:cNvPr>
          <p:cNvSpPr txBox="1"/>
          <p:nvPr/>
        </p:nvSpPr>
        <p:spPr>
          <a:xfrm>
            <a:off x="2415049" y="816492"/>
            <a:ext cx="13018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i="1" dirty="0">
                <a:solidFill>
                  <a:srgbClr val="FF9900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/???</a:t>
            </a:r>
            <a:endParaRPr lang="en-NZ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7C0089-0F67-29B0-EAE0-C6D0CF8954DB}"/>
              </a:ext>
            </a:extLst>
          </p:cNvPr>
          <p:cNvSpPr txBox="1"/>
          <p:nvPr/>
        </p:nvSpPr>
        <p:spPr>
          <a:xfrm>
            <a:off x="2415049" y="816492"/>
            <a:ext cx="13018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i="1" dirty="0">
                <a:solidFill>
                  <a:srgbClr val="FF9900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/health</a:t>
            </a:r>
            <a:endParaRPr lang="en-NZ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72875C-15FE-D3E1-C207-7672BACF7765}"/>
              </a:ext>
            </a:extLst>
          </p:cNvPr>
          <p:cNvSpPr txBox="1"/>
          <p:nvPr/>
        </p:nvSpPr>
        <p:spPr>
          <a:xfrm>
            <a:off x="2415049" y="816535"/>
            <a:ext cx="13018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i="1" dirty="0">
                <a:solidFill>
                  <a:srgbClr val="FF9900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/analytics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33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6526989B-28A8-31FF-04E9-B3FE885FD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C6A01AD0-009C-1314-4468-4D39F6E9FD69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6769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Example: products.example.local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FFBBFD-8816-911C-CB3A-A5F62ECDAF8E}"/>
              </a:ext>
            </a:extLst>
          </p:cNvPr>
          <p:cNvGrpSpPr/>
          <p:nvPr/>
        </p:nvGrpSpPr>
        <p:grpSpPr>
          <a:xfrm>
            <a:off x="6081929" y="1496900"/>
            <a:ext cx="1366207" cy="2317333"/>
            <a:chOff x="3633360" y="1911767"/>
            <a:chExt cx="1366207" cy="231733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B3FAE9-AA7F-2547-C79F-0E03EC6915A0}"/>
                </a:ext>
              </a:extLst>
            </p:cNvPr>
            <p:cNvGrpSpPr/>
            <p:nvPr/>
          </p:nvGrpSpPr>
          <p:grpSpPr>
            <a:xfrm>
              <a:off x="3633360" y="1911767"/>
              <a:ext cx="1366207" cy="2317333"/>
              <a:chOff x="2811073" y="1321936"/>
              <a:chExt cx="1903132" cy="347557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06E205F-5245-B3BC-5D84-B9D8386E4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2811077" y="1321936"/>
                <a:ext cx="1903128" cy="3475570"/>
              </a:xfrm>
              <a:prstGeom prst="rect">
                <a:avLst/>
              </a:prstGeom>
              <a:noFill/>
              <a:ln w="15875">
                <a:solidFill>
                  <a:srgbClr val="8C4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02920" tIns="9144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n w="0"/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VPC 2</a:t>
                </a:r>
              </a:p>
            </p:txBody>
          </p:sp>
          <p:pic>
            <p:nvPicPr>
              <p:cNvPr id="13" name="Graphic 12" descr="VPC group icon.">
                <a:extLst>
                  <a:ext uri="{FF2B5EF4-FFF2-40B4-BE49-F238E27FC236}">
                    <a16:creationId xmlns:a16="http://schemas.microsoft.com/office/drawing/2014/main" id="{8E3BCC96-87AB-53A3-876E-2C975A7C5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2811073" y="1321936"/>
                <a:ext cx="381000" cy="398367"/>
              </a:xfrm>
              <a:prstGeom prst="rect">
                <a:avLst/>
              </a:prstGeom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604FBF6-4252-8FD7-F1DC-89F3D95B398F}"/>
                </a:ext>
              </a:extLst>
            </p:cNvPr>
            <p:cNvGrpSpPr/>
            <p:nvPr/>
          </p:nvGrpSpPr>
          <p:grpSpPr>
            <a:xfrm>
              <a:off x="3867139" y="2375786"/>
              <a:ext cx="897435" cy="752412"/>
              <a:chOff x="668491" y="1743356"/>
              <a:chExt cx="897435" cy="752412"/>
            </a:xfrm>
          </p:grpSpPr>
          <p:pic>
            <p:nvPicPr>
              <p:cNvPr id="49" name="lambda" descr="Lambda service icon.">
                <a:extLst>
                  <a:ext uri="{FF2B5EF4-FFF2-40B4-BE49-F238E27FC236}">
                    <a16:creationId xmlns:a16="http://schemas.microsoft.com/office/drawing/2014/main" id="{DCC960FA-21DC-7BD6-D914-14E7AD236E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871586" y="1743356"/>
                <a:ext cx="495062" cy="495062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Box 6">
                <a:extLst>
                  <a:ext uri="{FF2B5EF4-FFF2-40B4-BE49-F238E27FC236}">
                    <a16:creationId xmlns:a16="http://schemas.microsoft.com/office/drawing/2014/main" id="{AD1C0347-25D0-8AD8-62E4-22E4076CD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491" y="2241852"/>
                <a:ext cx="897435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products v1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A4E7B2A-4046-88D1-3A30-9BC3343050B7}"/>
                </a:ext>
              </a:extLst>
            </p:cNvPr>
            <p:cNvGrpSpPr/>
            <p:nvPr/>
          </p:nvGrpSpPr>
          <p:grpSpPr>
            <a:xfrm>
              <a:off x="3852307" y="3404486"/>
              <a:ext cx="927100" cy="748978"/>
              <a:chOff x="-320020" y="2772056"/>
              <a:chExt cx="927100" cy="748978"/>
            </a:xfrm>
          </p:grpSpPr>
          <p:pic>
            <p:nvPicPr>
              <p:cNvPr id="52" name="lambda" descr="Lambda service icon.">
                <a:extLst>
                  <a:ext uri="{FF2B5EF4-FFF2-40B4-BE49-F238E27FC236}">
                    <a16:creationId xmlns:a16="http://schemas.microsoft.com/office/drawing/2014/main" id="{643DFEA9-F1E0-32B2-7F9A-0930039513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-117290" y="2772056"/>
                <a:ext cx="495062" cy="495062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Box 6">
                <a:extLst>
                  <a:ext uri="{FF2B5EF4-FFF2-40B4-BE49-F238E27FC236}">
                    <a16:creationId xmlns:a16="http://schemas.microsoft.com/office/drawing/2014/main" id="{CD757072-F832-E677-689B-64DC1C7ADD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20020" y="3267118"/>
                <a:ext cx="927100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products v2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C6A334-FCC4-D226-4216-283A6B228100}"/>
              </a:ext>
            </a:extLst>
          </p:cNvPr>
          <p:cNvGrpSpPr/>
          <p:nvPr/>
        </p:nvGrpSpPr>
        <p:grpSpPr>
          <a:xfrm>
            <a:off x="1947346" y="2341450"/>
            <a:ext cx="897467" cy="1223664"/>
            <a:chOff x="1947346" y="2341450"/>
            <a:chExt cx="897467" cy="1223664"/>
          </a:xfrm>
        </p:grpSpPr>
        <p:pic>
          <p:nvPicPr>
            <p:cNvPr id="9" name="Graphic 21" descr="Amazon Route 53 service icon.">
              <a:extLst>
                <a:ext uri="{FF2B5EF4-FFF2-40B4-BE49-F238E27FC236}">
                  <a16:creationId xmlns:a16="http://schemas.microsoft.com/office/drawing/2014/main" id="{A07DC277-F6F4-CEA6-E849-14C1C2732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 bwMode="auto">
            <a:xfrm>
              <a:off x="2015080" y="2341450"/>
              <a:ext cx="762000" cy="762000"/>
            </a:xfrm>
            <a:prstGeom prst="rect">
              <a:avLst/>
            </a:prstGeom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94850BF1-3F4B-1EA1-154F-6523AC3A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7346" y="3103449"/>
              <a:ext cx="8974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</a:t>
              </a:r>
            </a:p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Route 53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DC670A-6993-7F56-042C-610B2D20F8E3}"/>
              </a:ext>
            </a:extLst>
          </p:cNvPr>
          <p:cNvGrpSpPr/>
          <p:nvPr/>
        </p:nvGrpSpPr>
        <p:grpSpPr>
          <a:xfrm>
            <a:off x="1273186" y="3643346"/>
            <a:ext cx="2245786" cy="351367"/>
            <a:chOff x="406399" y="1871224"/>
            <a:chExt cx="2125134" cy="35136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655F56-AE14-233E-2E6F-55F3F2197CBC}"/>
                </a:ext>
              </a:extLst>
            </p:cNvPr>
            <p:cNvSpPr/>
            <p:nvPr/>
          </p:nvSpPr>
          <p:spPr>
            <a:xfrm>
              <a:off x="406399" y="1871224"/>
              <a:ext cx="2125134" cy="35136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ln w="0">
                  <a:solidFill>
                    <a:sysClr val="windowText" lastClr="000000"/>
                  </a:solidFill>
                </a:ln>
                <a:solidFill>
                  <a:srgbClr val="03021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283644-C67F-0D94-09DE-21D917FFF13D}"/>
                </a:ext>
              </a:extLst>
            </p:cNvPr>
            <p:cNvSpPr txBox="1"/>
            <p:nvPr/>
          </p:nvSpPr>
          <p:spPr>
            <a:xfrm>
              <a:off x="440266" y="1888312"/>
              <a:ext cx="2057401" cy="307777"/>
            </a:xfrm>
            <a:prstGeom prst="rect">
              <a:avLst/>
            </a:prstGeom>
            <a:solidFill>
              <a:srgbClr val="ED7100"/>
            </a:solidFill>
          </p:spPr>
          <p:style>
            <a:lnRef idx="0">
              <a:scrgbClr r="0" g="0" b="0"/>
            </a:lnRef>
            <a:fillRef idx="1002">
              <a:schemeClr val="dk1"/>
            </a:fillRef>
            <a:effectRef idx="0">
              <a:scrgbClr r="0" g="0" b="0"/>
            </a:effectRef>
            <a:fontRef idx="major"/>
          </p:style>
          <p:txBody>
            <a:bodyPr wrap="square">
              <a:spAutoFit/>
            </a:bodyPr>
            <a:lstStyle/>
            <a:p>
              <a:pPr>
                <a:buClr>
                  <a:schemeClr val="lt1"/>
                </a:buClr>
                <a:buSzPts val="2400"/>
              </a:pPr>
              <a:r>
                <a:rPr lang="en-US" b="1" dirty="0">
                  <a:solidFill>
                    <a:schemeClr val="bg1"/>
                  </a:solidFill>
                </a:rPr>
                <a:t>products.example.local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4E1E16-6964-6F2C-B1DD-9AFBB078359C}"/>
              </a:ext>
            </a:extLst>
          </p:cNvPr>
          <p:cNvGrpSpPr/>
          <p:nvPr/>
        </p:nvGrpSpPr>
        <p:grpSpPr>
          <a:xfrm>
            <a:off x="2777080" y="2341450"/>
            <a:ext cx="2103953" cy="1223665"/>
            <a:chOff x="2777080" y="2341450"/>
            <a:chExt cx="2103953" cy="12236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D50F6A2-99A9-C668-7D90-E9B001775E04}"/>
                </a:ext>
              </a:extLst>
            </p:cNvPr>
            <p:cNvGrpSpPr/>
            <p:nvPr/>
          </p:nvGrpSpPr>
          <p:grpSpPr>
            <a:xfrm>
              <a:off x="3843545" y="2341450"/>
              <a:ext cx="1037488" cy="1223665"/>
              <a:chOff x="714770" y="2114197"/>
              <a:chExt cx="1037488" cy="1223665"/>
            </a:xfrm>
          </p:grpSpPr>
          <p:pic>
            <p:nvPicPr>
              <p:cNvPr id="4" name="Graphic 6" descr="Amazon VPC Lattice service icon.">
                <a:extLst>
                  <a:ext uri="{FF2B5EF4-FFF2-40B4-BE49-F238E27FC236}">
                    <a16:creationId xmlns:a16="http://schemas.microsoft.com/office/drawing/2014/main" id="{A7BEA762-FFA4-F12C-7FA0-3870925A15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 bwMode="auto">
              <a:xfrm>
                <a:off x="852514" y="2114197"/>
                <a:ext cx="762000" cy="762000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3AF1B9C5-4FCC-701C-72C4-5653B029EB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770" y="2876197"/>
                <a:ext cx="10374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Amazon VPC Lattice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704E6CB-C0B9-26C8-FCA1-9F7218B3848E}"/>
                </a:ext>
              </a:extLst>
            </p:cNvPr>
            <p:cNvCxnSpPr>
              <a:stCxn id="9" idx="3"/>
              <a:endCxn id="4" idx="1"/>
            </p:cNvCxnSpPr>
            <p:nvPr/>
          </p:nvCxnSpPr>
          <p:spPr>
            <a:xfrm>
              <a:off x="2777080" y="2722450"/>
              <a:ext cx="12042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96C67B6-2A77-37FE-D17D-FEA2E7B4B815}"/>
              </a:ext>
            </a:extLst>
          </p:cNvPr>
          <p:cNvCxnSpPr>
            <a:cxnSpLocks/>
            <a:stCxn id="4" idx="3"/>
            <a:endCxn id="49" idx="1"/>
          </p:cNvCxnSpPr>
          <p:nvPr/>
        </p:nvCxnSpPr>
        <p:spPr>
          <a:xfrm flipV="1">
            <a:off x="4743289" y="2208450"/>
            <a:ext cx="1775514" cy="514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68298DCC-55F9-8C20-E538-06035E895A67}"/>
              </a:ext>
            </a:extLst>
          </p:cNvPr>
          <p:cNvCxnSpPr>
            <a:stCxn id="4" idx="3"/>
            <a:endCxn id="52" idx="1"/>
          </p:cNvCxnSpPr>
          <p:nvPr/>
        </p:nvCxnSpPr>
        <p:spPr>
          <a:xfrm>
            <a:off x="4743289" y="2722450"/>
            <a:ext cx="1760317" cy="514700"/>
          </a:xfrm>
          <a:prstGeom prst="bentConnector3">
            <a:avLst>
              <a:gd name="adj1" fmla="val 504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2">
            <a:extLst>
              <a:ext uri="{FF2B5EF4-FFF2-40B4-BE49-F238E27FC236}">
                <a16:creationId xmlns:a16="http://schemas.microsoft.com/office/drawing/2014/main" id="{7FBA232E-0D85-D205-5742-09644C63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861" y="1939509"/>
            <a:ext cx="1037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613E3CD3-0D97-EEDF-B068-6AEA4CDD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861" y="3222416"/>
            <a:ext cx="1037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CFE87DDD-5F3C-3D07-AA04-A9965AC34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288" y="2709897"/>
            <a:ext cx="88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traffic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A8F130B9-AF65-6A51-88D9-89042783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080" y="943913"/>
            <a:ext cx="4707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i="1" dirty="0">
                <a:solidFill>
                  <a:schemeClr val="bg1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http://products.example.local</a:t>
            </a:r>
          </a:p>
        </p:txBody>
      </p:sp>
    </p:spTree>
    <p:extLst>
      <p:ext uri="{BB962C8B-B14F-4D97-AF65-F5344CB8AC3E}">
        <p14:creationId xmlns:p14="http://schemas.microsoft.com/office/powerpoint/2010/main" val="190316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53;p16"/>
          <p:cNvSpPr txBox="1">
            <a:spLocks/>
          </p:cNvSpPr>
          <p:nvPr/>
        </p:nvSpPr>
        <p:spPr>
          <a:xfrm>
            <a:off x="1200356" y="347120"/>
            <a:ext cx="7170162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Amazon VPC Lattice – Auth &amp; Policy Outcomes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FE092C-EC9B-A4D2-3A18-ADEFECA63249}"/>
              </a:ext>
            </a:extLst>
          </p:cNvPr>
          <p:cNvGrpSpPr/>
          <p:nvPr/>
        </p:nvGrpSpPr>
        <p:grpSpPr>
          <a:xfrm>
            <a:off x="443256" y="978932"/>
            <a:ext cx="2653803" cy="1173260"/>
            <a:chOff x="443256" y="978932"/>
            <a:chExt cx="2653803" cy="117326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56" y="978932"/>
              <a:ext cx="2653803" cy="117326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Oval 21"/>
            <p:cNvSpPr/>
            <p:nvPr/>
          </p:nvSpPr>
          <p:spPr>
            <a:xfrm>
              <a:off x="468296" y="1989463"/>
              <a:ext cx="126690" cy="1321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8ACC96-28EA-BE5C-3A44-93720BADB141}"/>
              </a:ext>
            </a:extLst>
          </p:cNvPr>
          <p:cNvGrpSpPr/>
          <p:nvPr/>
        </p:nvGrpSpPr>
        <p:grpSpPr>
          <a:xfrm>
            <a:off x="3233131" y="978932"/>
            <a:ext cx="2657287" cy="1174801"/>
            <a:chOff x="3233131" y="978932"/>
            <a:chExt cx="2657287" cy="117480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131" y="978932"/>
              <a:ext cx="2657287" cy="1174801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Oval 23"/>
            <p:cNvSpPr/>
            <p:nvPr/>
          </p:nvSpPr>
          <p:spPr>
            <a:xfrm>
              <a:off x="3259173" y="1989463"/>
              <a:ext cx="126690" cy="132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0D2D1DD-78A3-757B-FAE0-15F25CE591AE}"/>
              </a:ext>
            </a:extLst>
          </p:cNvPr>
          <p:cNvGrpSpPr/>
          <p:nvPr/>
        </p:nvGrpSpPr>
        <p:grpSpPr>
          <a:xfrm>
            <a:off x="6026490" y="973034"/>
            <a:ext cx="2657289" cy="1174801"/>
            <a:chOff x="6026490" y="973034"/>
            <a:chExt cx="2657289" cy="117480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490" y="973034"/>
              <a:ext cx="2657289" cy="1174801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Oval 24"/>
            <p:cNvSpPr/>
            <p:nvPr/>
          </p:nvSpPr>
          <p:spPr>
            <a:xfrm>
              <a:off x="6056296" y="1989463"/>
              <a:ext cx="126690" cy="1321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47A9DE-17B3-F0FD-1976-56D2F5EFCFA0}"/>
              </a:ext>
            </a:extLst>
          </p:cNvPr>
          <p:cNvGrpSpPr/>
          <p:nvPr/>
        </p:nvGrpSpPr>
        <p:grpSpPr>
          <a:xfrm>
            <a:off x="443256" y="2318276"/>
            <a:ext cx="2653803" cy="1173260"/>
            <a:chOff x="443256" y="2318276"/>
            <a:chExt cx="2653803" cy="117326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56" y="2318276"/>
              <a:ext cx="2653803" cy="117326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Oval 25"/>
            <p:cNvSpPr/>
            <p:nvPr/>
          </p:nvSpPr>
          <p:spPr>
            <a:xfrm>
              <a:off x="468296" y="3335663"/>
              <a:ext cx="126690" cy="132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EC558D-EEE5-CD9D-95B9-A6EF683FCEC0}"/>
              </a:ext>
            </a:extLst>
          </p:cNvPr>
          <p:cNvGrpSpPr/>
          <p:nvPr/>
        </p:nvGrpSpPr>
        <p:grpSpPr>
          <a:xfrm>
            <a:off x="3233131" y="2318275"/>
            <a:ext cx="2657287" cy="1174801"/>
            <a:chOff x="3233131" y="2318275"/>
            <a:chExt cx="2657287" cy="117480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131" y="2318275"/>
              <a:ext cx="2657287" cy="1174801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Oval 26"/>
            <p:cNvSpPr/>
            <p:nvPr/>
          </p:nvSpPr>
          <p:spPr>
            <a:xfrm>
              <a:off x="3259173" y="3335663"/>
              <a:ext cx="126690" cy="1321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55DF364-F13E-1066-4824-5B9758D33AA7}"/>
              </a:ext>
            </a:extLst>
          </p:cNvPr>
          <p:cNvGrpSpPr/>
          <p:nvPr/>
        </p:nvGrpSpPr>
        <p:grpSpPr>
          <a:xfrm>
            <a:off x="6026490" y="2317264"/>
            <a:ext cx="2657289" cy="1174802"/>
            <a:chOff x="6026490" y="2317264"/>
            <a:chExt cx="2657289" cy="117480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6490" y="2317264"/>
              <a:ext cx="2657289" cy="1174802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Oval 27"/>
            <p:cNvSpPr/>
            <p:nvPr/>
          </p:nvSpPr>
          <p:spPr>
            <a:xfrm>
              <a:off x="6056296" y="3335663"/>
              <a:ext cx="126690" cy="1321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4F16797-4797-B1E5-5628-C742167E2816}"/>
              </a:ext>
            </a:extLst>
          </p:cNvPr>
          <p:cNvGrpSpPr/>
          <p:nvPr/>
        </p:nvGrpSpPr>
        <p:grpSpPr>
          <a:xfrm>
            <a:off x="443256" y="3657618"/>
            <a:ext cx="2643947" cy="1168903"/>
            <a:chOff x="443256" y="3657618"/>
            <a:chExt cx="2643947" cy="116890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56" y="3657618"/>
              <a:ext cx="2643947" cy="1168903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Oval 28"/>
            <p:cNvSpPr/>
            <p:nvPr/>
          </p:nvSpPr>
          <p:spPr>
            <a:xfrm>
              <a:off x="468296" y="4672121"/>
              <a:ext cx="126690" cy="132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5F83BA1-B2EB-B18A-771D-378DA36E92E9}"/>
              </a:ext>
            </a:extLst>
          </p:cNvPr>
          <p:cNvGrpSpPr/>
          <p:nvPr/>
        </p:nvGrpSpPr>
        <p:grpSpPr>
          <a:xfrm>
            <a:off x="3233131" y="3651719"/>
            <a:ext cx="2657287" cy="1174801"/>
            <a:chOff x="3233131" y="3651719"/>
            <a:chExt cx="2657287" cy="117480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3131" y="3651719"/>
              <a:ext cx="2657287" cy="1174801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Oval 29"/>
            <p:cNvSpPr/>
            <p:nvPr/>
          </p:nvSpPr>
          <p:spPr>
            <a:xfrm>
              <a:off x="3259173" y="4672121"/>
              <a:ext cx="126690" cy="1321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771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0BF30375-30A8-58B6-F988-6810DACCD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12">
            <a:extLst>
              <a:ext uri="{FF2B5EF4-FFF2-40B4-BE49-F238E27FC236}">
                <a16:creationId xmlns:a16="http://schemas.microsoft.com/office/drawing/2014/main" id="{8B08FE5B-6D6D-6C5F-C94F-B194C486639C}"/>
              </a:ext>
            </a:extLst>
          </p:cNvPr>
          <p:cNvSpPr txBox="1">
            <a:spLocks/>
          </p:cNvSpPr>
          <p:nvPr/>
        </p:nvSpPr>
        <p:spPr>
          <a:xfrm>
            <a:off x="277861" y="1959263"/>
            <a:ext cx="8574591" cy="930105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8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4000"/>
            </a:pPr>
            <a:r>
              <a:rPr lang="en-US" sz="4000" dirty="0"/>
              <a:t>Common Patterns</a:t>
            </a:r>
            <a:endParaRPr lang="en-US" sz="4000" dirty="0">
              <a:solidFill>
                <a:srgbClr val="2733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7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D3B3FE6F-2024-C8A4-FDEA-C4093A874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7F41F1AA-9A40-0E29-C819-79F65C1DF2EA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170162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When to Use VPC Lattice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A8618-718E-CA48-4D08-5AF712111E6E}"/>
              </a:ext>
            </a:extLst>
          </p:cNvPr>
          <p:cNvSpPr txBox="1"/>
          <p:nvPr/>
        </p:nvSpPr>
        <p:spPr>
          <a:xfrm>
            <a:off x="615950" y="916110"/>
            <a:ext cx="7912100" cy="3714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1. </a:t>
            </a:r>
            <a:r>
              <a:rPr lang="en-US" b="1" dirty="0">
                <a:solidFill>
                  <a:srgbClr val="FF9900"/>
                </a:solidFill>
              </a:rPr>
              <a:t>Multiple VPCs / Accounts </a:t>
            </a:r>
            <a:r>
              <a:rPr lang="en-US" dirty="0">
                <a:solidFill>
                  <a:schemeClr val="bg1"/>
                </a:solidFill>
              </a:rPr>
              <a:t>– Need secure, consistent connectivity without VPC peering or TGW complexity.</a:t>
            </a:r>
          </a:p>
          <a:p>
            <a:r>
              <a:rPr lang="en-US" b="1" dirty="0">
                <a:solidFill>
                  <a:schemeClr val="bg1"/>
                </a:solidFill>
              </a:rPr>
              <a:t>2. </a:t>
            </a:r>
            <a:r>
              <a:rPr lang="en-US" b="1" dirty="0">
                <a:solidFill>
                  <a:srgbClr val="FF9900"/>
                </a:solidFill>
              </a:rPr>
              <a:t>Application-Layer Routing </a:t>
            </a:r>
            <a:r>
              <a:rPr lang="en-US" dirty="0">
                <a:solidFill>
                  <a:schemeClr val="bg1"/>
                </a:solidFill>
              </a:rPr>
              <a:t>– Need to route by </a:t>
            </a:r>
            <a:r>
              <a:rPr lang="en-US" b="1" dirty="0">
                <a:solidFill>
                  <a:schemeClr val="bg1"/>
                </a:solidFill>
              </a:rPr>
              <a:t>path/hostname</a:t>
            </a:r>
            <a:r>
              <a:rPr lang="en-US" dirty="0">
                <a:solidFill>
                  <a:schemeClr val="bg1"/>
                </a:solidFill>
              </a:rPr>
              <a:t> (like /api, /orders) — similar to ALB or API Gateway, </a:t>
            </a:r>
            <a:r>
              <a:rPr lang="en-US" b="1" dirty="0">
                <a:solidFill>
                  <a:schemeClr val="bg1"/>
                </a:solidFill>
              </a:rPr>
              <a:t>but across multiple VPCs/accounts</a:t>
            </a:r>
            <a:r>
              <a:rPr lang="en-US" dirty="0">
                <a:solidFill>
                  <a:schemeClr val="bg1"/>
                </a:solidFill>
              </a:rPr>
              <a:t> without extra networking setup.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3. </a:t>
            </a:r>
            <a:r>
              <a:rPr lang="en-US" b="1" dirty="0">
                <a:solidFill>
                  <a:srgbClr val="FF9900"/>
                </a:solidFill>
              </a:rPr>
              <a:t>Mixed Target Types </a:t>
            </a:r>
            <a:r>
              <a:rPr lang="en-US" dirty="0">
                <a:solidFill>
                  <a:schemeClr val="bg1"/>
                </a:solidFill>
              </a:rPr>
              <a:t>– </a:t>
            </a:r>
            <a:r>
              <a:rPr lang="en-NZ" dirty="0">
                <a:solidFill>
                  <a:schemeClr val="bg1"/>
                </a:solidFill>
              </a:rPr>
              <a:t>Combine </a:t>
            </a:r>
            <a:r>
              <a:rPr lang="en-NZ" b="1" dirty="0">
                <a:solidFill>
                  <a:schemeClr val="bg1"/>
                </a:solidFill>
              </a:rPr>
              <a:t>Lambda, EC2, ECS, ALB/NLB</a:t>
            </a:r>
            <a:r>
              <a:rPr lang="en-NZ" dirty="0">
                <a:solidFill>
                  <a:schemeClr val="bg1"/>
                </a:solidFill>
              </a:rPr>
              <a:t> into a single logical service (no separate LBs per target type).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4. </a:t>
            </a:r>
            <a:r>
              <a:rPr lang="en-US" b="1" dirty="0">
                <a:solidFill>
                  <a:srgbClr val="FF9900"/>
                </a:solidFill>
              </a:rPr>
              <a:t>Centralized Auth &amp; Policies </a:t>
            </a:r>
            <a:r>
              <a:rPr lang="en-US" dirty="0">
                <a:solidFill>
                  <a:schemeClr val="bg1"/>
                </a:solidFill>
              </a:rPr>
              <a:t>– Use </a:t>
            </a:r>
            <a:r>
              <a:rPr lang="en-US" b="1" dirty="0">
                <a:solidFill>
                  <a:schemeClr val="bg1"/>
                </a:solidFill>
              </a:rPr>
              <a:t>IAM + fine-grained policies</a:t>
            </a:r>
            <a:r>
              <a:rPr lang="en-US" dirty="0">
                <a:solidFill>
                  <a:schemeClr val="bg1"/>
                </a:solidFill>
              </a:rPr>
              <a:t> to control </a:t>
            </a:r>
            <a:r>
              <a:rPr lang="en-US" i="1" dirty="0">
                <a:solidFill>
                  <a:schemeClr val="bg1"/>
                </a:solidFill>
              </a:rPr>
              <a:t>who</a:t>
            </a:r>
            <a:r>
              <a:rPr lang="en-US" dirty="0">
                <a:solidFill>
                  <a:schemeClr val="bg1"/>
                </a:solidFill>
              </a:rPr>
              <a:t> can call </a:t>
            </a:r>
            <a:r>
              <a:rPr lang="en-US" i="1" dirty="0">
                <a:solidFill>
                  <a:schemeClr val="bg1"/>
                </a:solidFill>
              </a:rPr>
              <a:t>what</a:t>
            </a:r>
            <a:r>
              <a:rPr lang="en-US" dirty="0">
                <a:solidFill>
                  <a:schemeClr val="bg1"/>
                </a:solidFill>
              </a:rPr>
              <a:t> at request level — built-in, no custom auth layer needed.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5. </a:t>
            </a:r>
            <a:r>
              <a:rPr lang="en-US" b="1" dirty="0">
                <a:solidFill>
                  <a:srgbClr val="FF9900"/>
                </a:solidFill>
              </a:rPr>
              <a:t>Service-to-Service Discovery </a:t>
            </a:r>
            <a:r>
              <a:rPr lang="en-US" dirty="0">
                <a:solidFill>
                  <a:schemeClr val="bg1"/>
                </a:solidFill>
              </a:rPr>
              <a:t>– Simplify internal DNS and cross-VPC name resolution.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6. </a:t>
            </a:r>
            <a:r>
              <a:rPr lang="en-US" b="1" dirty="0">
                <a:solidFill>
                  <a:srgbClr val="FF9900"/>
                </a:solidFill>
              </a:rPr>
              <a:t>Private Connectivity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Services stay </a:t>
            </a:r>
            <a:r>
              <a:rPr lang="en-US" b="1" dirty="0">
                <a:solidFill>
                  <a:schemeClr val="bg1"/>
                </a:solidFill>
              </a:rPr>
              <a:t>inside the AWS network</a:t>
            </a:r>
            <a:r>
              <a:rPr lang="en-US" dirty="0">
                <a:solidFill>
                  <a:schemeClr val="bg1"/>
                </a:solidFill>
              </a:rPr>
              <a:t> — no public IPs or IGWs required.</a:t>
            </a:r>
          </a:p>
          <a:p>
            <a:pPr>
              <a:lnSpc>
                <a:spcPct val="150000"/>
              </a:lnSpc>
            </a:pP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10AE6139-5809-B361-D147-69FE0E6D4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53A4544B-1BBB-742A-890B-F19EB5791296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170162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When to Skip VPC Lattice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3E620-7EE6-806E-5504-FE82A49FDF54}"/>
              </a:ext>
            </a:extLst>
          </p:cNvPr>
          <p:cNvSpPr txBox="1"/>
          <p:nvPr/>
        </p:nvSpPr>
        <p:spPr>
          <a:xfrm>
            <a:off x="615950" y="916110"/>
            <a:ext cx="7912100" cy="3284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1. </a:t>
            </a:r>
            <a:r>
              <a:rPr lang="en-US" b="1" dirty="0">
                <a:solidFill>
                  <a:srgbClr val="FF9900"/>
                </a:solidFill>
              </a:rPr>
              <a:t>Single VPC &amp; Simple Routing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Use ALB/NLB directly — Lattice adds unnecessary complexity here.</a:t>
            </a:r>
            <a:br>
              <a:rPr lang="en-US" dirty="0"/>
            </a:br>
            <a:r>
              <a:rPr lang="en-US" b="1" dirty="0">
                <a:solidFill>
                  <a:schemeClr val="bg1"/>
                </a:solidFill>
              </a:rPr>
              <a:t>2. </a:t>
            </a:r>
            <a:r>
              <a:rPr lang="en-US" b="1" dirty="0">
                <a:solidFill>
                  <a:srgbClr val="FF9900"/>
                </a:solidFill>
              </a:rPr>
              <a:t>East-West IP Traffic Only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Lattice supports HTTP/HTTPS only — use TGW/peering for raw TCP/UDP.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3. </a:t>
            </a:r>
            <a:r>
              <a:rPr lang="en-US" b="1" dirty="0">
                <a:solidFill>
                  <a:srgbClr val="FF9900"/>
                </a:solidFill>
              </a:rPr>
              <a:t>Ultra-Low Latency / High Throughput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Adds a few </a:t>
            </a:r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of L7 overhead — not ideal for HPC or µs-sensitive apps.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4. </a:t>
            </a:r>
            <a:r>
              <a:rPr lang="en-US" b="1" dirty="0">
                <a:solidFill>
                  <a:srgbClr val="FF9900"/>
                </a:solidFill>
              </a:rPr>
              <a:t>Public-Facing APIs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Lattice is private-only; API Gateway/CloudFront are better for internet-exposed APIs.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5. </a:t>
            </a:r>
            <a:r>
              <a:rPr lang="en-US" b="1" dirty="0">
                <a:solidFill>
                  <a:srgbClr val="FF9900"/>
                </a:solidFill>
              </a:rPr>
              <a:t>Cost-Sensitive Bulk Transfer</a:t>
            </a:r>
            <a:r>
              <a:rPr lang="en-US" dirty="0">
                <a:solidFill>
                  <a:srgbClr val="FF99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Lattice charges per request + GB processed; TGW is cheaper for heavy L3 traffic.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6692BB39-4BF2-255D-1849-FB2111730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182387-A24D-97C9-DAEF-D4443F720A2F}"/>
              </a:ext>
            </a:extLst>
          </p:cNvPr>
          <p:cNvSpPr/>
          <p:nvPr/>
        </p:nvSpPr>
        <p:spPr>
          <a:xfrm>
            <a:off x="3186904" y="2417965"/>
            <a:ext cx="2770189" cy="1942113"/>
          </a:xfrm>
          <a:prstGeom prst="roundRect">
            <a:avLst>
              <a:gd name="adj" fmla="val 64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E3357-595D-5E64-AD6E-162E806C4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904" y="387937"/>
            <a:ext cx="2770189" cy="2495081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02A9BFDF-36A5-3B89-B81C-C973BB026A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9700297"/>
                  </p:ext>
                </p:extLst>
              </p:nvPr>
            </p:nvGraphicFramePr>
            <p:xfrm>
              <a:off x="3295164" y="2883018"/>
              <a:ext cx="2553667" cy="1436438"/>
            </p:xfrm>
            <a:graphic>
              <a:graphicData uri="http://schemas.microsoft.com/office/powerpoint/2016/slidezoom">
                <pslz:sldZm>
                  <pslz:sldZmObj sldId="349" cId="4154298375">
                    <pslz:zmPr id="{8D6619C9-1470-45A2-AC17-A0ED2D125845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53667" cy="1436438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02A9BFDF-36A5-3B89-B81C-C973BB026A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5164" y="2883018"/>
                <a:ext cx="2553667" cy="1436438"/>
              </a:xfrm>
              <a:prstGeom prst="rect">
                <a:avLst/>
              </a:prstGeom>
            </p:spPr>
          </p:pic>
        </mc:Fallback>
      </mc:AlternateContent>
      <p:sp>
        <p:nvSpPr>
          <p:cNvPr id="2" name="Google Shape;140;p12">
            <a:extLst>
              <a:ext uri="{FF2B5EF4-FFF2-40B4-BE49-F238E27FC236}">
                <a16:creationId xmlns:a16="http://schemas.microsoft.com/office/drawing/2014/main" id="{1B1CD1CA-F911-2970-9A67-365398AB62B1}"/>
              </a:ext>
            </a:extLst>
          </p:cNvPr>
          <p:cNvSpPr txBox="1">
            <a:spLocks/>
          </p:cNvSpPr>
          <p:nvPr/>
        </p:nvSpPr>
        <p:spPr>
          <a:xfrm>
            <a:off x="284704" y="1952913"/>
            <a:ext cx="8574591" cy="930105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8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4000"/>
            </a:pPr>
            <a:r>
              <a:rPr lang="en-US" sz="4000" dirty="0"/>
              <a:t>Demo</a:t>
            </a:r>
            <a:endParaRPr lang="en-US" sz="4000" dirty="0">
              <a:solidFill>
                <a:srgbClr val="2733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92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B56C47F4-FF40-7644-6F69-C3DBC5C68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53BB3E9A-915A-22BD-2000-C4028267020C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170162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DFA980-5355-DE6D-17FD-8D602DCAD53F}"/>
              </a:ext>
            </a:extLst>
          </p:cNvPr>
          <p:cNvSpPr txBox="1"/>
          <p:nvPr/>
        </p:nvSpPr>
        <p:spPr>
          <a:xfrm>
            <a:off x="615950" y="916110"/>
            <a:ext cx="791210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9900"/>
                </a:solidFill>
              </a:rPr>
              <a:t>Terraform module: </a:t>
            </a:r>
            <a:r>
              <a:rPr lang="en-US" sz="2000" dirty="0">
                <a:solidFill>
                  <a:schemeClr val="bg1"/>
                </a:solidFill>
              </a:rPr>
              <a:t>https://registry.terraform.io/modules/tfstack/vpc-lattice/aws/latest</a:t>
            </a:r>
          </a:p>
          <a:p>
            <a:pPr>
              <a:lnSpc>
                <a:spcPct val="150000"/>
              </a:lnSpc>
            </a:pPr>
            <a:r>
              <a:rPr lang="en-NZ" sz="2000" b="1" dirty="0">
                <a:solidFill>
                  <a:srgbClr val="FF9900"/>
                </a:solidFill>
              </a:rPr>
              <a:t>Demo:</a:t>
            </a:r>
            <a:r>
              <a:rPr lang="en-NZ" sz="2000" dirty="0">
                <a:solidFill>
                  <a:schemeClr val="bg1"/>
                </a:solidFill>
              </a:rPr>
              <a:t> https://github.com/jajera/aws-community-day-aotearoa-2025-vpclattice-talk</a:t>
            </a:r>
          </a:p>
        </p:txBody>
      </p:sp>
    </p:spTree>
    <p:extLst>
      <p:ext uri="{BB962C8B-B14F-4D97-AF65-F5344CB8AC3E}">
        <p14:creationId xmlns:p14="http://schemas.microsoft.com/office/powerpoint/2010/main" val="4141547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>
          <a:extLst>
            <a:ext uri="{FF2B5EF4-FFF2-40B4-BE49-F238E27FC236}">
              <a16:creationId xmlns:a16="http://schemas.microsoft.com/office/drawing/2014/main" id="{0B7061F3-9959-66B4-B0A2-9421D56D5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p16">
            <a:extLst>
              <a:ext uri="{FF2B5EF4-FFF2-40B4-BE49-F238E27FC236}">
                <a16:creationId xmlns:a16="http://schemas.microsoft.com/office/drawing/2014/main" id="{D071D95C-22DF-9CC5-A959-328B2DAD6AB8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170162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Feedback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73457F3-8772-C136-79F1-E14D072D5B83}"/>
              </a:ext>
            </a:extLst>
          </p:cNvPr>
          <p:cNvGrpSpPr/>
          <p:nvPr/>
        </p:nvGrpSpPr>
        <p:grpSpPr>
          <a:xfrm>
            <a:off x="1715760" y="1034765"/>
            <a:ext cx="5712478" cy="3491570"/>
            <a:chOff x="1715760" y="1034765"/>
            <a:chExt cx="5712478" cy="349157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C12F36-30A8-8D3D-EA25-A0FB59F5EB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1037" y="1034765"/>
              <a:ext cx="0" cy="34915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D5A5758-BA40-B751-149E-1AE95FA36DC7}"/>
                </a:ext>
              </a:extLst>
            </p:cNvPr>
            <p:cNvGrpSpPr/>
            <p:nvPr/>
          </p:nvGrpSpPr>
          <p:grpSpPr>
            <a:xfrm>
              <a:off x="5047286" y="1572473"/>
              <a:ext cx="2380952" cy="1846626"/>
              <a:chOff x="4989600" y="1346073"/>
              <a:chExt cx="2380952" cy="184662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B2352E-2C4F-E0C3-FD30-B7689B65A384}"/>
                  </a:ext>
                </a:extLst>
              </p:cNvPr>
              <p:cNvSpPr txBox="1"/>
              <p:nvPr/>
            </p:nvSpPr>
            <p:spPr>
              <a:xfrm>
                <a:off x="4989600" y="1346073"/>
                <a:ext cx="2380952" cy="1425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775"/>
                  </a:lnSpc>
                  <a:buNone/>
                </a:pPr>
                <a:r>
                  <a:rPr lang="en-NZ" b="1" i="0" dirty="0">
                    <a:solidFill>
                      <a:schemeClr val="bg1"/>
                    </a:solidFill>
                    <a:effectLst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Go to</a:t>
                </a:r>
              </a:p>
              <a:p>
                <a:pPr>
                  <a:lnSpc>
                    <a:spcPts val="2775"/>
                  </a:lnSpc>
                  <a:buNone/>
                </a:pPr>
                <a:r>
                  <a:rPr lang="en-NZ" b="1" i="0" dirty="0">
                    <a:solidFill>
                      <a:srgbClr val="FF9900"/>
                    </a:solidFill>
                    <a:effectLst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pigeonhole.at</a:t>
                </a:r>
                <a:endParaRPr lang="en-NZ" dirty="0">
                  <a:solidFill>
                    <a:srgbClr val="FF9900"/>
                  </a:solidFill>
                  <a:effectLst/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ts val="5850"/>
                  </a:lnSpc>
                  <a:buNone/>
                </a:pPr>
                <a:r>
                  <a:rPr lang="en-NZ" b="1" i="0" dirty="0">
                    <a:solidFill>
                      <a:schemeClr val="bg1"/>
                    </a:solidFill>
                    <a:effectLst/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Enter passcode</a:t>
                </a:r>
                <a:endParaRPr lang="en-NZ" dirty="0">
                  <a:solidFill>
                    <a:schemeClr val="bg1"/>
                  </a:solidFill>
                  <a:effectLst/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CBFA56-2F44-7644-49E6-655E4F11477B}"/>
                  </a:ext>
                </a:extLst>
              </p:cNvPr>
              <p:cNvSpPr txBox="1"/>
              <p:nvPr/>
            </p:nvSpPr>
            <p:spPr>
              <a:xfrm>
                <a:off x="5091600" y="2884922"/>
                <a:ext cx="1294800" cy="307777"/>
              </a:xfrm>
              <a:prstGeom prst="rect">
                <a:avLst/>
              </a:prstGeom>
              <a:noFill/>
              <a:ln w="19050">
                <a:solidFill>
                  <a:srgbClr val="ED7100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>
                  <a:buNone/>
                </a:pPr>
                <a:r>
                  <a:rPr lang="en-NZ" b="1" dirty="0">
                    <a:solidFill>
                      <a:srgbClr val="FF9900"/>
                    </a:solidFill>
                  </a:rPr>
                  <a:t>AWSCDNZ25</a:t>
                </a:r>
                <a:endParaRPr lang="en-NZ" b="1" dirty="0">
                  <a:solidFill>
                    <a:srgbClr val="FF99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6A5ECFD-1481-D908-9335-71A911E12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5760" y="1355986"/>
              <a:ext cx="2849125" cy="2849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41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3;p4"/>
          <p:cNvSpPr txBox="1">
            <a:spLocks noGrp="1"/>
          </p:cNvSpPr>
          <p:nvPr>
            <p:ph type="body" idx="1"/>
          </p:nvPr>
        </p:nvSpPr>
        <p:spPr>
          <a:xfrm>
            <a:off x="1298820" y="1259780"/>
            <a:ext cx="6546358" cy="310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/>
              <a:t>Introduction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/>
              <a:t>Overview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How VPC Lattice Works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When to Use It and When to Skip it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/>
              <a:t>Demo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6" name="Google Shape;153;p16"/>
          <p:cNvSpPr txBox="1">
            <a:spLocks/>
          </p:cNvSpPr>
          <p:nvPr/>
        </p:nvSpPr>
        <p:spPr>
          <a:xfrm>
            <a:off x="1200356" y="347120"/>
            <a:ext cx="6743285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rgbClr val="FF9900"/>
                </a:solidFill>
              </a:rPr>
              <a:t>Agenda</a:t>
            </a:r>
            <a:endParaRPr lang="en-US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>
            <a:spLocks noGrp="1"/>
          </p:cNvSpPr>
          <p:nvPr>
            <p:ph type="title"/>
          </p:nvPr>
        </p:nvSpPr>
        <p:spPr>
          <a:xfrm>
            <a:off x="277861" y="1959263"/>
            <a:ext cx="7772400" cy="9301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Appendix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29431"/>
              </p:ext>
            </p:extLst>
          </p:nvPr>
        </p:nvGraphicFramePr>
        <p:xfrm>
          <a:off x="1330034" y="1184738"/>
          <a:ext cx="6483928" cy="3387307"/>
        </p:xfrm>
        <a:graphic>
          <a:graphicData uri="http://schemas.openxmlformats.org/drawingml/2006/table">
            <a:tbl>
              <a:tblPr firstRow="1" bandCol="1">
                <a:tableStyleId>{793D81CF-94F2-401A-BA57-92F5A7B2D0C5}</a:tableStyleId>
              </a:tblPr>
              <a:tblGrid>
                <a:gridCol w="1512917">
                  <a:extLst>
                    <a:ext uri="{9D8B030D-6E8A-4147-A177-3AD203B41FA5}">
                      <a16:colId xmlns:a16="http://schemas.microsoft.com/office/drawing/2014/main" val="2641286709"/>
                    </a:ext>
                  </a:extLst>
                </a:gridCol>
                <a:gridCol w="4971011">
                  <a:extLst>
                    <a:ext uri="{9D8B030D-6E8A-4147-A177-3AD203B41FA5}">
                      <a16:colId xmlns:a16="http://schemas.microsoft.com/office/drawing/2014/main" val="1936667631"/>
                    </a:ext>
                  </a:extLst>
                </a:gridCol>
              </a:tblGrid>
              <a:tr h="268298">
                <a:tc>
                  <a:txBody>
                    <a:bodyPr/>
                    <a:lstStyle/>
                    <a:p>
                      <a:r>
                        <a:rPr lang="en-NZ" sz="1000" dirty="0"/>
                        <a:t>Component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000" dirty="0"/>
                        <a:t>Purpose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35215459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r>
                        <a:rPr lang="en-NZ" sz="1000" b="1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* Service Network</a:t>
                      </a:r>
                      <a:endParaRPr lang="en-N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4C8D">
                            <a:shade val="30000"/>
                            <a:satMod val="115000"/>
                          </a:srgbClr>
                        </a:gs>
                        <a:gs pos="50000">
                          <a:srgbClr val="004C8D">
                            <a:shade val="67500"/>
                            <a:satMod val="115000"/>
                          </a:srgbClr>
                        </a:gs>
                        <a:gs pos="100000">
                          <a:srgbClr val="004C8D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u="none" strike="noStrike" cap="none" dirty="0">
                          <a:effectLst/>
                          <a:sym typeface="Arial"/>
                        </a:rPr>
                        <a:t>Logical boundary for a collection of services and resource configurations</a:t>
                      </a:r>
                      <a:endParaRPr lang="en-NZ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660201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r>
                        <a:rPr lang="en-NZ" sz="1000" b="1" u="none" strike="noStrike" cap="none" dirty="0">
                          <a:solidFill>
                            <a:schemeClr val="bg1"/>
                          </a:solidFill>
                          <a:effectLst/>
                          <a:sym typeface="Arial"/>
                        </a:rPr>
                        <a:t>* Service</a:t>
                      </a:r>
                      <a:endParaRPr lang="en-N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4C8D">
                            <a:shade val="30000"/>
                            <a:satMod val="115000"/>
                          </a:srgbClr>
                        </a:gs>
                        <a:gs pos="50000">
                          <a:srgbClr val="004C8D">
                            <a:shade val="67500"/>
                            <a:satMod val="115000"/>
                          </a:srgbClr>
                        </a:gs>
                        <a:gs pos="100000">
                          <a:srgbClr val="004C8D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u="none" strike="noStrike" cap="none" dirty="0">
                          <a:effectLst/>
                          <a:sym typeface="Arial"/>
                        </a:rPr>
                        <a:t>Independently deployable unit of software that delivers a specific task or function</a:t>
                      </a:r>
                      <a:endParaRPr lang="en-NZ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6533007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NZ" sz="1000" u="none" strike="noStrike" cap="none" dirty="0">
                          <a:effectLst/>
                          <a:sym typeface="Arial"/>
                        </a:rPr>
                        <a:t>Listener</a:t>
                      </a:r>
                      <a:endParaRPr lang="en-NZ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u="none" strike="noStrike" cap="none" dirty="0">
                          <a:effectLst/>
                          <a:sym typeface="Arial"/>
                        </a:rPr>
                        <a:t>Process that checks for connection requests and routes them to targets</a:t>
                      </a:r>
                      <a:endParaRPr lang="en-NZ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467648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NZ" sz="1000" dirty="0"/>
                        <a:t>Rule</a:t>
                      </a:r>
                      <a:endParaRPr lang="en-NZ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u="none" strike="noStrike" cap="none" dirty="0">
                          <a:effectLst/>
                          <a:sym typeface="Arial"/>
                        </a:rPr>
                        <a:t>Component of a listener that forwards requests to targets based on conditions</a:t>
                      </a:r>
                      <a:endParaRPr lang="en-NZ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03068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r>
                        <a:rPr lang="en-NZ" sz="1000" dirty="0"/>
                        <a:t>- Target Group</a:t>
                      </a:r>
                      <a:endParaRPr lang="en-NZ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u="none" strike="noStrike" cap="none" dirty="0">
                          <a:effectLst/>
                          <a:sym typeface="Arial"/>
                        </a:rPr>
                        <a:t>Collection of resources (targets) that run your application or service</a:t>
                      </a:r>
                      <a:endParaRPr lang="en-NZ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6474300"/>
                  </a:ext>
                </a:extLst>
              </a:tr>
              <a:tr h="386918">
                <a:tc>
                  <a:txBody>
                    <a:bodyPr/>
                    <a:lstStyle/>
                    <a:p>
                      <a:r>
                        <a:rPr lang="en-NZ" sz="1000" dirty="0"/>
                        <a:t>Resource</a:t>
                      </a:r>
                      <a:endParaRPr lang="en-NZ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u="none" strike="noStrike" cap="none" dirty="0">
                          <a:effectLst/>
                          <a:sym typeface="Arial"/>
                        </a:rPr>
                        <a:t>Entity such as RDS database, EC2 instance, application endpoint, domain-name target, or IP address</a:t>
                      </a:r>
                      <a:endParaRPr lang="en-NZ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4428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r>
                        <a:rPr lang="en-NZ" sz="1000" dirty="0"/>
                        <a:t>Resource</a:t>
                      </a:r>
                      <a:r>
                        <a:rPr lang="en-NZ" sz="1000" baseline="0" dirty="0"/>
                        <a:t> Gateway</a:t>
                      </a:r>
                      <a:endParaRPr lang="en-NZ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u="none" strike="noStrike" cap="none" dirty="0">
                          <a:effectLst/>
                          <a:sym typeface="Arial"/>
                        </a:rPr>
                        <a:t>Point of ingress into the VPC where resources reside</a:t>
                      </a:r>
                      <a:endParaRPr lang="en-NZ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917078"/>
                  </a:ext>
                </a:extLst>
              </a:tr>
              <a:tr h="361177">
                <a:tc>
                  <a:txBody>
                    <a:bodyPr/>
                    <a:lstStyle/>
                    <a:p>
                      <a:r>
                        <a:rPr lang="en-NZ" sz="1000" dirty="0"/>
                        <a:t>Resource Configuration</a:t>
                      </a:r>
                      <a:endParaRPr lang="en-NZ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u="none" strike="noStrike" cap="none" dirty="0">
                          <a:effectLst/>
                          <a:sym typeface="Arial"/>
                        </a:rPr>
                        <a:t>Logical object representing single resource or group of resources</a:t>
                      </a:r>
                      <a:endParaRPr lang="en-NZ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831890"/>
                  </a:ext>
                </a:extLst>
              </a:tr>
              <a:tr h="359635">
                <a:tc>
                  <a:txBody>
                    <a:bodyPr/>
                    <a:lstStyle/>
                    <a:p>
                      <a:r>
                        <a:rPr lang="en-NZ" sz="1000" b="1" dirty="0">
                          <a:solidFill>
                            <a:schemeClr val="bg1"/>
                          </a:solidFill>
                        </a:rPr>
                        <a:t>* Service Directory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004C8D">
                            <a:shade val="30000"/>
                            <a:satMod val="115000"/>
                          </a:srgbClr>
                        </a:gs>
                        <a:gs pos="50000">
                          <a:srgbClr val="004C8D">
                            <a:shade val="67500"/>
                            <a:satMod val="115000"/>
                          </a:srgbClr>
                        </a:gs>
                        <a:gs pos="100000">
                          <a:srgbClr val="004C8D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Central registry of all VPC Lattice services owned or shared via </a:t>
                      </a:r>
                      <a:r>
                        <a:rPr lang="en-US" sz="1000" dirty="0"/>
                        <a:t>AWS Resource Access Manager (RAM)</a:t>
                      </a:r>
                      <a:endParaRPr lang="en-US" sz="100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617235464"/>
                  </a:ext>
                </a:extLst>
              </a:tr>
              <a:tr h="284756">
                <a:tc>
                  <a:txBody>
                    <a:bodyPr/>
                    <a:lstStyle/>
                    <a:p>
                      <a:r>
                        <a:rPr lang="en-NZ" sz="1000" b="1" dirty="0">
                          <a:solidFill>
                            <a:schemeClr val="bg1"/>
                          </a:solidFill>
                        </a:rPr>
                        <a:t>* Auth</a:t>
                      </a:r>
                      <a:r>
                        <a:rPr lang="en-NZ" sz="1000" b="1" baseline="0" dirty="0">
                          <a:solidFill>
                            <a:schemeClr val="bg1"/>
                          </a:solidFill>
                        </a:rPr>
                        <a:t> Policies</a:t>
                      </a:r>
                      <a:endParaRPr lang="en-NZ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4C8D">
                            <a:shade val="30000"/>
                            <a:satMod val="115000"/>
                          </a:srgbClr>
                        </a:gs>
                        <a:gs pos="50000">
                          <a:srgbClr val="004C8D">
                            <a:shade val="67500"/>
                            <a:satMod val="115000"/>
                          </a:srgbClr>
                        </a:gs>
                        <a:gs pos="100000">
                          <a:srgbClr val="004C8D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u="none" strike="noStrike" cap="none" dirty="0">
                          <a:effectLst/>
                          <a:sym typeface="Arial"/>
                        </a:rPr>
                        <a:t>Fine-grained authorization policies for service access control</a:t>
                      </a:r>
                      <a:endParaRPr lang="en-NZ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1498460"/>
                  </a:ext>
                </a:extLst>
              </a:tr>
            </a:tbl>
          </a:graphicData>
        </a:graphic>
      </p:graphicFrame>
      <p:sp>
        <p:nvSpPr>
          <p:cNvPr id="2" name="Google Shape;153;p16">
            <a:extLst>
              <a:ext uri="{FF2B5EF4-FFF2-40B4-BE49-F238E27FC236}">
                <a16:creationId xmlns:a16="http://schemas.microsoft.com/office/drawing/2014/main" id="{E1F677FA-203C-631E-F95A-44FF2FA61E9F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6743285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VPC Lattice Components</a:t>
            </a:r>
            <a:endParaRPr lang="en-US" sz="2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52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DCA4E768-04BE-1756-5BB5-3BC99A4F3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p16">
            <a:extLst>
              <a:ext uri="{FF2B5EF4-FFF2-40B4-BE49-F238E27FC236}">
                <a16:creationId xmlns:a16="http://schemas.microsoft.com/office/drawing/2014/main" id="{C34E9CF4-1651-3EAB-5CB7-62A0A5747E6F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1012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Amazon VPC Lattice Reference Architectures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B7681-76CA-5DE4-7927-D7099334E9C2}"/>
              </a:ext>
            </a:extLst>
          </p:cNvPr>
          <p:cNvSpPr txBox="1"/>
          <p:nvPr/>
        </p:nvSpPr>
        <p:spPr>
          <a:xfrm>
            <a:off x="601200" y="1826668"/>
            <a:ext cx="820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https://docs.aws.amazon.com/architecture-diagrams/latest/amazon-vpc-lattice-use-cases/amazon-vpc-lattice-use-cases.html</a:t>
            </a:r>
            <a:r>
              <a:rPr lang="en-NZ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9905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D6D90445-3E90-3AED-4DBE-724B4CBE5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874114D-11DC-FBAE-EC66-E07A8D0A4185}"/>
              </a:ext>
            </a:extLst>
          </p:cNvPr>
          <p:cNvSpPr/>
          <p:nvPr/>
        </p:nvSpPr>
        <p:spPr>
          <a:xfrm>
            <a:off x="705600" y="943630"/>
            <a:ext cx="7732800" cy="34324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7A53DA-5F65-C831-6460-6B7F20E8A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97" y="987422"/>
            <a:ext cx="7630202" cy="334483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Google Shape;153;p16">
            <a:extLst>
              <a:ext uri="{FF2B5EF4-FFF2-40B4-BE49-F238E27FC236}">
                <a16:creationId xmlns:a16="http://schemas.microsoft.com/office/drawing/2014/main" id="{BACEF5A7-0A68-E336-B706-1F5D41494B71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6743285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OSI Model</a:t>
            </a:r>
            <a:endParaRPr lang="en-US" sz="2400" b="1" dirty="0">
              <a:solidFill>
                <a:srgbClr val="FF99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83B74-4537-5DEF-DB39-45DFB2E610A5}"/>
              </a:ext>
            </a:extLst>
          </p:cNvPr>
          <p:cNvSpPr txBox="1"/>
          <p:nvPr/>
        </p:nvSpPr>
        <p:spPr>
          <a:xfrm>
            <a:off x="2285998" y="46424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dirty="0">
                <a:solidFill>
                  <a:srgbClr val="FF9900"/>
                </a:solidFill>
              </a:rPr>
              <a:t>https://aws.amazon.com/what-is/osi-model/ </a:t>
            </a:r>
          </a:p>
        </p:txBody>
      </p:sp>
    </p:spTree>
    <p:extLst>
      <p:ext uri="{BB962C8B-B14F-4D97-AF65-F5344CB8AC3E}">
        <p14:creationId xmlns:p14="http://schemas.microsoft.com/office/powerpoint/2010/main" val="651837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3;p16"/>
          <p:cNvSpPr txBox="1">
            <a:spLocks/>
          </p:cNvSpPr>
          <p:nvPr/>
        </p:nvSpPr>
        <p:spPr>
          <a:xfrm>
            <a:off x="1200356" y="347120"/>
            <a:ext cx="6743285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rgbClr val="FF9900"/>
                </a:solidFill>
              </a:rPr>
              <a:t>VPC Lattice: </a:t>
            </a:r>
            <a:r>
              <a:rPr lang="en-US" sz="2400" b="1" dirty="0">
                <a:solidFill>
                  <a:schemeClr val="bg1"/>
                </a:solidFill>
              </a:rPr>
              <a:t>Service Components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31" y="918430"/>
            <a:ext cx="6666667" cy="38095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102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>
            <a:spLocks noGrp="1"/>
          </p:cNvSpPr>
          <p:nvPr>
            <p:ph type="title"/>
          </p:nvPr>
        </p:nvSpPr>
        <p:spPr>
          <a:xfrm>
            <a:off x="277861" y="1959263"/>
            <a:ext cx="7772400" cy="93010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Zoom Slides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135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p16">
            <a:extLst>
              <a:ext uri="{FF2B5EF4-FFF2-40B4-BE49-F238E27FC236}">
                <a16:creationId xmlns:a16="http://schemas.microsoft.com/office/drawing/2014/main" id="{29B783BC-FC33-8866-5537-D20CFBB2EF67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6743285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Web Service on Amazon ECS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202A93E-C7D8-4A7C-6E10-E08E8BA4E9D2}"/>
              </a:ext>
            </a:extLst>
          </p:cNvPr>
          <p:cNvGrpSpPr/>
          <p:nvPr/>
        </p:nvGrpSpPr>
        <p:grpSpPr>
          <a:xfrm>
            <a:off x="2006509" y="1338238"/>
            <a:ext cx="5266238" cy="2442106"/>
            <a:chOff x="1710062" y="1647295"/>
            <a:chExt cx="5999129" cy="2871261"/>
          </a:xfrm>
        </p:grpSpPr>
        <p:sp>
          <p:nvSpPr>
            <p:cNvPr id="17" name="Rectangle 16" descr="Availability Zone 1 represented by availability zone resource group.">
              <a:extLst>
                <a:ext uri="{FF2B5EF4-FFF2-40B4-BE49-F238E27FC236}">
                  <a16:creationId xmlns:a16="http://schemas.microsoft.com/office/drawing/2014/main" id="{C25CFDFF-15D7-4A8E-F740-8AAFC7FF477E}"/>
                </a:ext>
              </a:extLst>
            </p:cNvPr>
            <p:cNvSpPr/>
            <p:nvPr/>
          </p:nvSpPr>
          <p:spPr bwMode="auto">
            <a:xfrm>
              <a:off x="1710062" y="1647296"/>
              <a:ext cx="2151029" cy="2871260"/>
            </a:xfrm>
            <a:prstGeom prst="rect">
              <a:avLst/>
            </a:prstGeom>
            <a:noFill/>
            <a:ln w="15875">
              <a:solidFill>
                <a:srgbClr val="00A4A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Zone 1</a:t>
              </a:r>
            </a:p>
          </p:txBody>
        </p:sp>
        <p:sp>
          <p:nvSpPr>
            <p:cNvPr id="19" name="Rectangle 18" descr="Availability Zone 1 represented by availability zone resource group.">
              <a:extLst>
                <a:ext uri="{FF2B5EF4-FFF2-40B4-BE49-F238E27FC236}">
                  <a16:creationId xmlns:a16="http://schemas.microsoft.com/office/drawing/2014/main" id="{750AA177-6BF6-AE50-519A-953DECE353FB}"/>
                </a:ext>
              </a:extLst>
            </p:cNvPr>
            <p:cNvSpPr/>
            <p:nvPr/>
          </p:nvSpPr>
          <p:spPr bwMode="auto">
            <a:xfrm>
              <a:off x="5558162" y="1647295"/>
              <a:ext cx="2151029" cy="2871261"/>
            </a:xfrm>
            <a:prstGeom prst="rect">
              <a:avLst/>
            </a:prstGeom>
            <a:noFill/>
            <a:ln w="15875">
              <a:solidFill>
                <a:srgbClr val="00A4A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Zone 2</a:t>
              </a:r>
            </a:p>
          </p:txBody>
        </p:sp>
      </p:grpSp>
      <p:grpSp>
        <p:nvGrpSpPr>
          <p:cNvPr id="20" name="serviceWithLabel" descr="Amazon EC2 Auto Scaling service icon, with the Amazon EC2 Auto Scaling label below it.&#10;">
            <a:extLst>
              <a:ext uri="{FF2B5EF4-FFF2-40B4-BE49-F238E27FC236}">
                <a16:creationId xmlns:a16="http://schemas.microsoft.com/office/drawing/2014/main" id="{4F3E3C1D-0A3D-AD1A-90CD-63ECBE0BECA2}"/>
              </a:ext>
            </a:extLst>
          </p:cNvPr>
          <p:cNvGrpSpPr/>
          <p:nvPr/>
        </p:nvGrpSpPr>
        <p:grpSpPr>
          <a:xfrm>
            <a:off x="3993090" y="1860811"/>
            <a:ext cx="1300889" cy="1040094"/>
            <a:chOff x="7544196" y="1990725"/>
            <a:chExt cx="1481931" cy="1222871"/>
          </a:xfrm>
        </p:grpSpPr>
        <p:pic>
          <p:nvPicPr>
            <p:cNvPr id="21" name="Graphic 27">
              <a:extLst>
                <a:ext uri="{FF2B5EF4-FFF2-40B4-BE49-F238E27FC236}">
                  <a16:creationId xmlns:a16="http://schemas.microsoft.com/office/drawing/2014/main" id="{F7453AD4-DC8D-1278-C2AB-BC45F55A8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 bwMode="auto">
            <a:xfrm>
              <a:off x="7897019" y="1990725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DF1B8893-3F0E-39D3-ECF0-9FDFF038C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4196" y="2751931"/>
              <a:ext cx="14819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ECS</a:t>
              </a:r>
              <a:b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</a:br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Auto Scaling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75FA40B-FE74-ED54-9E0D-0C6DC80A2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39817" y="3019084"/>
            <a:ext cx="5407437" cy="665862"/>
          </a:xfrm>
          <a:prstGeom prst="rect">
            <a:avLst/>
          </a:prstGeom>
          <a:noFill/>
          <a:ln w="15875">
            <a:solidFill>
              <a:srgbClr val="ED71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ECS Service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82485B-E367-BE7D-9541-E1219613283A}"/>
              </a:ext>
            </a:extLst>
          </p:cNvPr>
          <p:cNvGrpSpPr/>
          <p:nvPr/>
        </p:nvGrpSpPr>
        <p:grpSpPr>
          <a:xfrm>
            <a:off x="5911476" y="3031069"/>
            <a:ext cx="982021" cy="657882"/>
            <a:chOff x="6122789" y="3580769"/>
            <a:chExt cx="1118687" cy="773493"/>
          </a:xfrm>
        </p:grpSpPr>
        <p:pic>
          <p:nvPicPr>
            <p:cNvPr id="28" name="Graphic 27" descr="Container 2 resource icon for the Amazon ECS service.">
              <a:extLst>
                <a:ext uri="{FF2B5EF4-FFF2-40B4-BE49-F238E27FC236}">
                  <a16:creationId xmlns:a16="http://schemas.microsoft.com/office/drawing/2014/main" id="{4A546D25-7748-670F-DDDA-39E790748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65769" y="3580769"/>
              <a:ext cx="457200" cy="457200"/>
            </a:xfrm>
            <a:prstGeom prst="rect">
              <a:avLst/>
            </a:prstGeom>
          </p:spPr>
        </p:pic>
        <p:sp>
          <p:nvSpPr>
            <p:cNvPr id="29" name="TextBox 26">
              <a:extLst>
                <a:ext uri="{FF2B5EF4-FFF2-40B4-BE49-F238E27FC236}">
                  <a16:creationId xmlns:a16="http://schemas.microsoft.com/office/drawing/2014/main" id="{B40B7F44-FC2C-2ADE-B765-359F480F4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2789" y="4028585"/>
              <a:ext cx="1118687" cy="32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Task X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07274F-735F-746F-780F-4E95133ADAA4}"/>
              </a:ext>
            </a:extLst>
          </p:cNvPr>
          <p:cNvGrpSpPr/>
          <p:nvPr/>
        </p:nvGrpSpPr>
        <p:grpSpPr>
          <a:xfrm>
            <a:off x="2442639" y="3019083"/>
            <a:ext cx="957715" cy="665862"/>
            <a:chOff x="2156836" y="3580769"/>
            <a:chExt cx="1090998" cy="782874"/>
          </a:xfrm>
        </p:grpSpPr>
        <p:pic>
          <p:nvPicPr>
            <p:cNvPr id="30" name="Graphic 29" descr="Container 2 resource icon for the Amazon ECS service.">
              <a:extLst>
                <a:ext uri="{FF2B5EF4-FFF2-40B4-BE49-F238E27FC236}">
                  <a16:creationId xmlns:a16="http://schemas.microsoft.com/office/drawing/2014/main" id="{4B6A34B9-4CAD-0595-9AFE-0E8A8221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73736" y="3580769"/>
              <a:ext cx="457200" cy="457200"/>
            </a:xfrm>
            <a:prstGeom prst="rect">
              <a:avLst/>
            </a:prstGeom>
          </p:spPr>
        </p:pic>
        <p:sp>
          <p:nvSpPr>
            <p:cNvPr id="31" name="TextBox 26">
              <a:extLst>
                <a:ext uri="{FF2B5EF4-FFF2-40B4-BE49-F238E27FC236}">
                  <a16:creationId xmlns:a16="http://schemas.microsoft.com/office/drawing/2014/main" id="{E4EA88BD-25C3-DA9D-54BF-A4C4B4551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6836" y="4037967"/>
              <a:ext cx="1090998" cy="32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Task X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6AF2FE3-E92F-C2CE-1EF9-AA3E3BC3354C}"/>
              </a:ext>
            </a:extLst>
          </p:cNvPr>
          <p:cNvGrpSpPr/>
          <p:nvPr/>
        </p:nvGrpSpPr>
        <p:grpSpPr>
          <a:xfrm>
            <a:off x="2347797" y="2081849"/>
            <a:ext cx="4591474" cy="625811"/>
            <a:chOff x="2076531" y="2521383"/>
            <a:chExt cx="5230459" cy="735786"/>
          </a:xfrm>
        </p:grpSpPr>
        <p:grpSp>
          <p:nvGrpSpPr>
            <p:cNvPr id="32" name="1.natGateway" descr="First Nat gateway resource icon, with the Nate gateway label below it. The resource is in Availability Zone 1.">
              <a:extLst>
                <a:ext uri="{FF2B5EF4-FFF2-40B4-BE49-F238E27FC236}">
                  <a16:creationId xmlns:a16="http://schemas.microsoft.com/office/drawing/2014/main" id="{59872124-CE86-6BF4-EDE2-26A6677D8E6F}"/>
                </a:ext>
              </a:extLst>
            </p:cNvPr>
            <p:cNvGrpSpPr/>
            <p:nvPr/>
          </p:nvGrpSpPr>
          <p:grpSpPr>
            <a:xfrm>
              <a:off x="2076531" y="2521383"/>
              <a:ext cx="1234766" cy="735786"/>
              <a:chOff x="3959051" y="3922713"/>
              <a:chExt cx="1234766" cy="735786"/>
            </a:xfrm>
          </p:grpSpPr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9B41A810-104A-8143-B3A7-8A96A2C826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9051" y="4381500"/>
                <a:ext cx="12347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NAT gateway</a:t>
                </a:r>
              </a:p>
            </p:txBody>
          </p:sp>
          <p:pic>
            <p:nvPicPr>
              <p:cNvPr id="34" name="Graphic 35">
                <a:extLst>
                  <a:ext uri="{FF2B5EF4-FFF2-40B4-BE49-F238E27FC236}">
                    <a16:creationId xmlns:a16="http://schemas.microsoft.com/office/drawing/2014/main" id="{C028D079-9E96-7C82-2182-5EF6B9C1DD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4355307" y="3922713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" name="1.natGateway" descr="First Nat gateway resource icon, with the Nate gateway label below it. The resource is in Availability Zone 1.">
              <a:extLst>
                <a:ext uri="{FF2B5EF4-FFF2-40B4-BE49-F238E27FC236}">
                  <a16:creationId xmlns:a16="http://schemas.microsoft.com/office/drawing/2014/main" id="{6BF7A1FB-6B38-FEBF-BCA0-4600D4F9FF5C}"/>
                </a:ext>
              </a:extLst>
            </p:cNvPr>
            <p:cNvGrpSpPr/>
            <p:nvPr/>
          </p:nvGrpSpPr>
          <p:grpSpPr>
            <a:xfrm>
              <a:off x="6072224" y="2521383"/>
              <a:ext cx="1234766" cy="735786"/>
              <a:chOff x="3959051" y="3922713"/>
              <a:chExt cx="1234766" cy="735786"/>
            </a:xfrm>
          </p:grpSpPr>
          <p:sp>
            <p:nvSpPr>
              <p:cNvPr id="36" name="TextBox 17">
                <a:extLst>
                  <a:ext uri="{FF2B5EF4-FFF2-40B4-BE49-F238E27FC236}">
                    <a16:creationId xmlns:a16="http://schemas.microsoft.com/office/drawing/2014/main" id="{45FB55C7-7F03-26A9-A524-C10ECBE64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9051" y="4381500"/>
                <a:ext cx="12347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NAT gateway</a:t>
                </a:r>
              </a:p>
            </p:txBody>
          </p:sp>
          <p:pic>
            <p:nvPicPr>
              <p:cNvPr id="37" name="Graphic 35">
                <a:extLst>
                  <a:ext uri="{FF2B5EF4-FFF2-40B4-BE49-F238E27FC236}">
                    <a16:creationId xmlns:a16="http://schemas.microsoft.com/office/drawing/2014/main" id="{2905E3DA-2BEA-E0D9-CC69-E945629917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4355307" y="3922713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C58FB5-F208-188E-ED9D-9E47D9CFDCDF}"/>
              </a:ext>
            </a:extLst>
          </p:cNvPr>
          <p:cNvGrpSpPr/>
          <p:nvPr/>
        </p:nvGrpSpPr>
        <p:grpSpPr>
          <a:xfrm>
            <a:off x="4420376" y="3706315"/>
            <a:ext cx="2333940" cy="522638"/>
            <a:chOff x="4566771" y="4173664"/>
            <a:chExt cx="2433439" cy="544919"/>
          </a:xfrm>
        </p:grpSpPr>
        <p:pic>
          <p:nvPicPr>
            <p:cNvPr id="43" name="Graphic 42" descr="Application Load Balancer resource icon for the Elastic Load Balancing service.">
              <a:extLst>
                <a:ext uri="{FF2B5EF4-FFF2-40B4-BE49-F238E27FC236}">
                  <a16:creationId xmlns:a16="http://schemas.microsoft.com/office/drawing/2014/main" id="{219B5C3F-2611-75A0-05ED-D10FD73A8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66771" y="4173664"/>
              <a:ext cx="457200" cy="457200"/>
            </a:xfrm>
            <a:prstGeom prst="rect">
              <a:avLst/>
            </a:prstGeom>
          </p:spPr>
        </p:pic>
        <p:sp>
          <p:nvSpPr>
            <p:cNvPr id="44" name="TextBox 19">
              <a:extLst>
                <a:ext uri="{FF2B5EF4-FFF2-40B4-BE49-F238E27FC236}">
                  <a16:creationId xmlns:a16="http://schemas.microsoft.com/office/drawing/2014/main" id="{6FAE18C0-B867-81C5-ADE4-BE5195BB4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0399" y="4429775"/>
              <a:ext cx="2149811" cy="2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Application Load Balancer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1A4B96F-C986-CC4E-B638-74FA48F9E59C}"/>
              </a:ext>
            </a:extLst>
          </p:cNvPr>
          <p:cNvGrpSpPr/>
          <p:nvPr/>
        </p:nvGrpSpPr>
        <p:grpSpPr>
          <a:xfrm>
            <a:off x="2921498" y="3407948"/>
            <a:ext cx="3491730" cy="517620"/>
            <a:chOff x="2951131" y="3505337"/>
            <a:chExt cx="3491730" cy="517620"/>
          </a:xfrm>
        </p:grpSpPr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1C79806E-4430-6D89-87AD-4A9E7E47518C}"/>
                </a:ext>
              </a:extLst>
            </p:cNvPr>
            <p:cNvCxnSpPr>
              <a:cxnSpLocks/>
              <a:stCxn id="43" idx="1"/>
              <a:endCxn id="30" idx="2"/>
            </p:cNvCxnSpPr>
            <p:nvPr/>
          </p:nvCxnSpPr>
          <p:spPr>
            <a:xfrm rot="10800000">
              <a:off x="2951131" y="3505337"/>
              <a:ext cx="1498878" cy="51762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762A03C5-02A8-5EF2-1592-24342DFBD647}"/>
                </a:ext>
              </a:extLst>
            </p:cNvPr>
            <p:cNvCxnSpPr>
              <a:cxnSpLocks/>
              <a:stCxn id="43" idx="3"/>
              <a:endCxn id="28" idx="2"/>
            </p:cNvCxnSpPr>
            <p:nvPr/>
          </p:nvCxnSpPr>
          <p:spPr>
            <a:xfrm flipV="1">
              <a:off x="4888515" y="3517322"/>
              <a:ext cx="1554346" cy="5056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00817D9-A36A-3425-2A0F-5CD4A107CB14}"/>
              </a:ext>
            </a:extLst>
          </p:cNvPr>
          <p:cNvGrpSpPr/>
          <p:nvPr/>
        </p:nvGrpSpPr>
        <p:grpSpPr>
          <a:xfrm>
            <a:off x="1561154" y="1744082"/>
            <a:ext cx="5835473" cy="2500842"/>
            <a:chOff x="1590787" y="1841472"/>
            <a:chExt cx="5835473" cy="239181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00CEFA4-5D81-3114-BB20-8BBA80F81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590787" y="1845431"/>
              <a:ext cx="5835473" cy="2387855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 private cloud (VPC)</a:t>
              </a:r>
            </a:p>
          </p:txBody>
        </p:sp>
        <p:pic>
          <p:nvPicPr>
            <p:cNvPr id="56" name="Graphic 55" descr="VPC group icon.">
              <a:extLst>
                <a:ext uri="{FF2B5EF4-FFF2-40B4-BE49-F238E27FC236}">
                  <a16:creationId xmlns:a16="http://schemas.microsoft.com/office/drawing/2014/main" id="{24695B76-05B6-ED16-9E71-6055A0B79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593567" y="1841472"/>
              <a:ext cx="381000" cy="3810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DDDEADD-AC38-D733-C753-3283FDB2944B}"/>
              </a:ext>
            </a:extLst>
          </p:cNvPr>
          <p:cNvGrpSpPr/>
          <p:nvPr/>
        </p:nvGrpSpPr>
        <p:grpSpPr>
          <a:xfrm>
            <a:off x="1496802" y="918430"/>
            <a:ext cx="5958098" cy="3983770"/>
            <a:chOff x="1526435" y="1015819"/>
            <a:chExt cx="5958098" cy="3818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C58B79-863F-6E4A-C259-2D77D16DBD41}"/>
                </a:ext>
              </a:extLst>
            </p:cNvPr>
            <p:cNvSpPr/>
            <p:nvPr/>
          </p:nvSpPr>
          <p:spPr bwMode="auto">
            <a:xfrm>
              <a:off x="1526435" y="1021624"/>
              <a:ext cx="5958098" cy="3812843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Cloud</a:t>
              </a: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A919C176-79A5-87B0-F8B0-DC6535624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1526435" y="1015819"/>
              <a:ext cx="381000" cy="381000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E84E983-D39C-4FA1-DE95-DFD9A8139ADA}"/>
              </a:ext>
            </a:extLst>
          </p:cNvPr>
          <p:cNvGrpSpPr/>
          <p:nvPr/>
        </p:nvGrpSpPr>
        <p:grpSpPr>
          <a:xfrm>
            <a:off x="4429622" y="4144821"/>
            <a:ext cx="2705683" cy="641554"/>
            <a:chOff x="4429622" y="4094891"/>
            <a:chExt cx="2705683" cy="64155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6F46918D-5413-164D-D233-0E9CC1084C7D}"/>
                </a:ext>
              </a:extLst>
            </p:cNvPr>
            <p:cNvGrpSpPr/>
            <p:nvPr/>
          </p:nvGrpSpPr>
          <p:grpSpPr>
            <a:xfrm>
              <a:off x="4429622" y="4316431"/>
              <a:ext cx="2705683" cy="420014"/>
              <a:chOff x="4429622" y="4316431"/>
              <a:chExt cx="2705683" cy="420014"/>
            </a:xfrm>
          </p:grpSpPr>
          <p:pic>
            <p:nvPicPr>
              <p:cNvPr id="60" name="Graphic 19" descr="Amazon CloudFront service icon.">
                <a:extLst>
                  <a:ext uri="{FF2B5EF4-FFF2-40B4-BE49-F238E27FC236}">
                    <a16:creationId xmlns:a16="http://schemas.microsoft.com/office/drawing/2014/main" id="{CE500891-CA4B-90DE-0E7F-2876C70945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/>
            </p:blipFill>
            <p:spPr bwMode="auto">
              <a:xfrm>
                <a:off x="4429622" y="4316431"/>
                <a:ext cx="420014" cy="420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TextBox 11">
                <a:extLst>
                  <a:ext uri="{FF2B5EF4-FFF2-40B4-BE49-F238E27FC236}">
                    <a16:creationId xmlns:a16="http://schemas.microsoft.com/office/drawing/2014/main" id="{61894A4B-33E4-6909-9F51-9DFA7BB5C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42955" y="4385132"/>
                <a:ext cx="22923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Amazon CloudFront (CDN)</a:t>
                </a:r>
              </a:p>
            </p:txBody>
          </p:sp>
        </p:grp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024D99A-BF3F-59B1-8C39-97A21A50F745}"/>
                </a:ext>
              </a:extLst>
            </p:cNvPr>
            <p:cNvCxnSpPr>
              <a:cxnSpLocks/>
              <a:stCxn id="60" idx="0"/>
              <a:endCxn id="43" idx="2"/>
            </p:cNvCxnSpPr>
            <p:nvPr/>
          </p:nvCxnSpPr>
          <p:spPr>
            <a:xfrm flipV="1">
              <a:off x="4639629" y="4094891"/>
              <a:ext cx="0" cy="221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1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D214FD9A-736C-2A1D-4AEF-CB7CC902F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p16">
            <a:extLst>
              <a:ext uri="{FF2B5EF4-FFF2-40B4-BE49-F238E27FC236}">
                <a16:creationId xmlns:a16="http://schemas.microsoft.com/office/drawing/2014/main" id="{8F9E39F1-D83A-079C-AB06-7684A3AB45B5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6743285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Web Service on Amazon EC2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9731B2-5BFB-69A4-C0F5-BF9CDDC26DAF}"/>
              </a:ext>
            </a:extLst>
          </p:cNvPr>
          <p:cNvGrpSpPr/>
          <p:nvPr/>
        </p:nvGrpSpPr>
        <p:grpSpPr>
          <a:xfrm>
            <a:off x="2006509" y="1338238"/>
            <a:ext cx="5266238" cy="2442106"/>
            <a:chOff x="1710062" y="1647295"/>
            <a:chExt cx="5999129" cy="2871261"/>
          </a:xfrm>
        </p:grpSpPr>
        <p:sp>
          <p:nvSpPr>
            <p:cNvPr id="17" name="Rectangle 16" descr="Availability Zone 1 represented by availability zone resource group.">
              <a:extLst>
                <a:ext uri="{FF2B5EF4-FFF2-40B4-BE49-F238E27FC236}">
                  <a16:creationId xmlns:a16="http://schemas.microsoft.com/office/drawing/2014/main" id="{CACFCC19-0252-B05A-1C8A-AA80C72CED66}"/>
                </a:ext>
              </a:extLst>
            </p:cNvPr>
            <p:cNvSpPr/>
            <p:nvPr/>
          </p:nvSpPr>
          <p:spPr bwMode="auto">
            <a:xfrm>
              <a:off x="1710062" y="1647296"/>
              <a:ext cx="2151029" cy="2871260"/>
            </a:xfrm>
            <a:prstGeom prst="rect">
              <a:avLst/>
            </a:prstGeom>
            <a:noFill/>
            <a:ln w="15875">
              <a:solidFill>
                <a:srgbClr val="00A4A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Zone 1</a:t>
              </a:r>
            </a:p>
          </p:txBody>
        </p:sp>
        <p:sp>
          <p:nvSpPr>
            <p:cNvPr id="19" name="Rectangle 18" descr="Availability Zone 1 represented by availability zone resource group.">
              <a:extLst>
                <a:ext uri="{FF2B5EF4-FFF2-40B4-BE49-F238E27FC236}">
                  <a16:creationId xmlns:a16="http://schemas.microsoft.com/office/drawing/2014/main" id="{8B0E77FD-C058-7673-0353-35CD5BE96AEE}"/>
                </a:ext>
              </a:extLst>
            </p:cNvPr>
            <p:cNvSpPr/>
            <p:nvPr/>
          </p:nvSpPr>
          <p:spPr bwMode="auto">
            <a:xfrm>
              <a:off x="5558162" y="1647295"/>
              <a:ext cx="2151029" cy="2871261"/>
            </a:xfrm>
            <a:prstGeom prst="rect">
              <a:avLst/>
            </a:prstGeom>
            <a:noFill/>
            <a:ln w="15875">
              <a:solidFill>
                <a:srgbClr val="00A4A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Availability Zone 2</a:t>
              </a:r>
            </a:p>
          </p:txBody>
        </p:sp>
      </p:grpSp>
      <p:grpSp>
        <p:nvGrpSpPr>
          <p:cNvPr id="20" name="serviceWithLabel" descr="Amazon EC2 Auto Scaling service icon, with the Amazon EC2 Auto Scaling label below it.&#10;">
            <a:extLst>
              <a:ext uri="{FF2B5EF4-FFF2-40B4-BE49-F238E27FC236}">
                <a16:creationId xmlns:a16="http://schemas.microsoft.com/office/drawing/2014/main" id="{64CCEA18-295F-91C2-F62C-2CAFD8833D0C}"/>
              </a:ext>
            </a:extLst>
          </p:cNvPr>
          <p:cNvGrpSpPr/>
          <p:nvPr/>
        </p:nvGrpSpPr>
        <p:grpSpPr>
          <a:xfrm>
            <a:off x="3993090" y="1860811"/>
            <a:ext cx="1300889" cy="1109097"/>
            <a:chOff x="7544196" y="1990725"/>
            <a:chExt cx="1481931" cy="1304000"/>
          </a:xfrm>
        </p:grpSpPr>
        <p:pic>
          <p:nvPicPr>
            <p:cNvPr id="21" name="Graphic 27">
              <a:extLst>
                <a:ext uri="{FF2B5EF4-FFF2-40B4-BE49-F238E27FC236}">
                  <a16:creationId xmlns:a16="http://schemas.microsoft.com/office/drawing/2014/main" id="{25FF0C62-095E-218A-01BF-E5F5A9D7A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 bwMode="auto">
            <a:xfrm>
              <a:off x="7897019" y="1990725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id="{F7E05BAB-DA1E-1BEA-C70F-CB9AC4418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4196" y="2751931"/>
              <a:ext cx="1481931" cy="54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EC2</a:t>
              </a:r>
              <a:b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</a:br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Auto Scaling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5A036AA-8BC0-C671-A828-7D557D3EBD36}"/>
              </a:ext>
            </a:extLst>
          </p:cNvPr>
          <p:cNvGrpSpPr/>
          <p:nvPr/>
        </p:nvGrpSpPr>
        <p:grpSpPr>
          <a:xfrm>
            <a:off x="2347797" y="2081849"/>
            <a:ext cx="4591474" cy="625811"/>
            <a:chOff x="2076531" y="2521383"/>
            <a:chExt cx="5230459" cy="735786"/>
          </a:xfrm>
        </p:grpSpPr>
        <p:grpSp>
          <p:nvGrpSpPr>
            <p:cNvPr id="32" name="1.natGateway" descr="First Nat gateway resource icon, with the Nate gateway label below it. The resource is in Availability Zone 1.">
              <a:extLst>
                <a:ext uri="{FF2B5EF4-FFF2-40B4-BE49-F238E27FC236}">
                  <a16:creationId xmlns:a16="http://schemas.microsoft.com/office/drawing/2014/main" id="{4B25F9C9-BA1F-1576-8AF8-90FFA6E81E94}"/>
                </a:ext>
              </a:extLst>
            </p:cNvPr>
            <p:cNvGrpSpPr/>
            <p:nvPr/>
          </p:nvGrpSpPr>
          <p:grpSpPr>
            <a:xfrm>
              <a:off x="2076531" y="2521383"/>
              <a:ext cx="1234766" cy="735786"/>
              <a:chOff x="3959051" y="3922713"/>
              <a:chExt cx="1234766" cy="735786"/>
            </a:xfrm>
          </p:grpSpPr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9D6AA08B-5F67-FB06-75D8-9A789FE02E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9051" y="4381500"/>
                <a:ext cx="12347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NAT gateway</a:t>
                </a:r>
              </a:p>
            </p:txBody>
          </p:sp>
          <p:pic>
            <p:nvPicPr>
              <p:cNvPr id="34" name="Graphic 35">
                <a:extLst>
                  <a:ext uri="{FF2B5EF4-FFF2-40B4-BE49-F238E27FC236}">
                    <a16:creationId xmlns:a16="http://schemas.microsoft.com/office/drawing/2014/main" id="{EFB0EDE0-750A-067D-0008-76D4EC57B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4355307" y="3922713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" name="1.natGateway" descr="First Nat gateway resource icon, with the Nate gateway label below it. The resource is in Availability Zone 1.">
              <a:extLst>
                <a:ext uri="{FF2B5EF4-FFF2-40B4-BE49-F238E27FC236}">
                  <a16:creationId xmlns:a16="http://schemas.microsoft.com/office/drawing/2014/main" id="{B11C9AC7-3B1F-6F25-A655-71BF11E4271F}"/>
                </a:ext>
              </a:extLst>
            </p:cNvPr>
            <p:cNvGrpSpPr/>
            <p:nvPr/>
          </p:nvGrpSpPr>
          <p:grpSpPr>
            <a:xfrm>
              <a:off x="6072224" y="2521383"/>
              <a:ext cx="1234766" cy="735786"/>
              <a:chOff x="3959051" y="3922713"/>
              <a:chExt cx="1234766" cy="735786"/>
            </a:xfrm>
          </p:grpSpPr>
          <p:sp>
            <p:nvSpPr>
              <p:cNvPr id="36" name="TextBox 17">
                <a:extLst>
                  <a:ext uri="{FF2B5EF4-FFF2-40B4-BE49-F238E27FC236}">
                    <a16:creationId xmlns:a16="http://schemas.microsoft.com/office/drawing/2014/main" id="{2B5DEBB3-5BAB-23F3-A85F-BB6F696C7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9051" y="4381500"/>
                <a:ext cx="12347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NAT gateway</a:t>
                </a:r>
              </a:p>
            </p:txBody>
          </p:sp>
          <p:pic>
            <p:nvPicPr>
              <p:cNvPr id="37" name="Graphic 35">
                <a:extLst>
                  <a:ext uri="{FF2B5EF4-FFF2-40B4-BE49-F238E27FC236}">
                    <a16:creationId xmlns:a16="http://schemas.microsoft.com/office/drawing/2014/main" id="{4B6249F7-42C1-3F85-2D8C-678A501C7F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 bwMode="auto">
              <a:xfrm>
                <a:off x="4355307" y="3922713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98708D-6151-DB56-599D-F06A735FF9E5}"/>
              </a:ext>
            </a:extLst>
          </p:cNvPr>
          <p:cNvGrpSpPr/>
          <p:nvPr/>
        </p:nvGrpSpPr>
        <p:grpSpPr>
          <a:xfrm>
            <a:off x="4420376" y="3706315"/>
            <a:ext cx="2333940" cy="522638"/>
            <a:chOff x="4566771" y="4173664"/>
            <a:chExt cx="2433439" cy="544919"/>
          </a:xfrm>
        </p:grpSpPr>
        <p:pic>
          <p:nvPicPr>
            <p:cNvPr id="43" name="Graphic 42" descr="Application Load Balancer resource icon for the Elastic Load Balancing service.">
              <a:extLst>
                <a:ext uri="{FF2B5EF4-FFF2-40B4-BE49-F238E27FC236}">
                  <a16:creationId xmlns:a16="http://schemas.microsoft.com/office/drawing/2014/main" id="{4ED9DF60-A944-A261-C320-82CBEEA91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66771" y="4173664"/>
              <a:ext cx="457200" cy="457200"/>
            </a:xfrm>
            <a:prstGeom prst="rect">
              <a:avLst/>
            </a:prstGeom>
          </p:spPr>
        </p:pic>
        <p:sp>
          <p:nvSpPr>
            <p:cNvPr id="44" name="TextBox 19">
              <a:extLst>
                <a:ext uri="{FF2B5EF4-FFF2-40B4-BE49-F238E27FC236}">
                  <a16:creationId xmlns:a16="http://schemas.microsoft.com/office/drawing/2014/main" id="{805A3596-E579-8980-C2EE-E6A26FEB2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0399" y="4429775"/>
              <a:ext cx="2149811" cy="28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Application Load Balancer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67785E2-0594-BF57-3978-85C172F3F83D}"/>
              </a:ext>
            </a:extLst>
          </p:cNvPr>
          <p:cNvGrpSpPr/>
          <p:nvPr/>
        </p:nvGrpSpPr>
        <p:grpSpPr>
          <a:xfrm>
            <a:off x="2884312" y="3415830"/>
            <a:ext cx="3509759" cy="509739"/>
            <a:chOff x="2913945" y="3513219"/>
            <a:chExt cx="3509759" cy="509739"/>
          </a:xfrm>
        </p:grpSpPr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CAE74A5C-85B2-E620-19FB-D55E3B441804}"/>
                </a:ext>
              </a:extLst>
            </p:cNvPr>
            <p:cNvCxnSpPr>
              <a:cxnSpLocks/>
              <a:stCxn id="43" idx="1"/>
              <a:endCxn id="18" idx="0"/>
            </p:cNvCxnSpPr>
            <p:nvPr/>
          </p:nvCxnSpPr>
          <p:spPr>
            <a:xfrm rot="10800000">
              <a:off x="2913945" y="3513219"/>
              <a:ext cx="1536064" cy="509739"/>
            </a:xfrm>
            <a:prstGeom prst="bentConnector4">
              <a:avLst>
                <a:gd name="adj1" fmla="val 36023"/>
                <a:gd name="adj2" fmla="val -9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49B6EA5D-A43A-7108-8A9A-1C361F48A690}"/>
                </a:ext>
              </a:extLst>
            </p:cNvPr>
            <p:cNvCxnSpPr>
              <a:cxnSpLocks/>
              <a:stCxn id="43" idx="3"/>
              <a:endCxn id="47" idx="2"/>
            </p:cNvCxnSpPr>
            <p:nvPr/>
          </p:nvCxnSpPr>
          <p:spPr>
            <a:xfrm flipV="1">
              <a:off x="4888515" y="3519575"/>
              <a:ext cx="1535189" cy="50338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9FBDB4B-4FB4-6F33-0E8F-3B3C469BE580}"/>
              </a:ext>
            </a:extLst>
          </p:cNvPr>
          <p:cNvGrpSpPr/>
          <p:nvPr/>
        </p:nvGrpSpPr>
        <p:grpSpPr>
          <a:xfrm>
            <a:off x="1561154" y="1744082"/>
            <a:ext cx="5835473" cy="2500842"/>
            <a:chOff x="1590787" y="1841472"/>
            <a:chExt cx="5835473" cy="239181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D2C8B1B-415F-419A-77CB-17163325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590787" y="1845431"/>
              <a:ext cx="5835473" cy="2387855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Virtual private cloud (VPC)</a:t>
              </a:r>
            </a:p>
          </p:txBody>
        </p:sp>
        <p:pic>
          <p:nvPicPr>
            <p:cNvPr id="56" name="Graphic 55" descr="VPC group icon.">
              <a:extLst>
                <a:ext uri="{FF2B5EF4-FFF2-40B4-BE49-F238E27FC236}">
                  <a16:creationId xmlns:a16="http://schemas.microsoft.com/office/drawing/2014/main" id="{F2282ADE-93C4-E288-6019-D311051EF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593567" y="1841472"/>
              <a:ext cx="381000" cy="3810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476CEB4-D5D1-19C2-910D-78551D12706E}"/>
              </a:ext>
            </a:extLst>
          </p:cNvPr>
          <p:cNvGrpSpPr/>
          <p:nvPr/>
        </p:nvGrpSpPr>
        <p:grpSpPr>
          <a:xfrm>
            <a:off x="1496802" y="918430"/>
            <a:ext cx="5958098" cy="3404853"/>
            <a:chOff x="1526435" y="1015819"/>
            <a:chExt cx="5958098" cy="32637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AE6207-96C9-B1A2-EDBA-CCB5203B79FE}"/>
                </a:ext>
              </a:extLst>
            </p:cNvPr>
            <p:cNvSpPr/>
            <p:nvPr/>
          </p:nvSpPr>
          <p:spPr bwMode="auto">
            <a:xfrm>
              <a:off x="1526435" y="1021624"/>
              <a:ext cx="5958098" cy="3257921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AWS Cloud</a:t>
              </a: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54EB39BB-7E72-EF4C-FE3A-D0F5D688A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526435" y="1015819"/>
              <a:ext cx="381000" cy="3810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7C35934-935B-3E54-F804-5C0993B6B7B9}"/>
              </a:ext>
            </a:extLst>
          </p:cNvPr>
          <p:cNvGrpSpPr/>
          <p:nvPr/>
        </p:nvGrpSpPr>
        <p:grpSpPr>
          <a:xfrm>
            <a:off x="1939817" y="3011996"/>
            <a:ext cx="5407437" cy="667933"/>
            <a:chOff x="1939817" y="3011996"/>
            <a:chExt cx="5407437" cy="66793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C2CA7B6-75D3-AC3A-B94A-FAB4F83006DB}"/>
                </a:ext>
              </a:extLst>
            </p:cNvPr>
            <p:cNvGrpSpPr/>
            <p:nvPr/>
          </p:nvGrpSpPr>
          <p:grpSpPr>
            <a:xfrm>
              <a:off x="1939817" y="3019862"/>
              <a:ext cx="5407437" cy="660067"/>
              <a:chOff x="1939817" y="3019862"/>
              <a:chExt cx="5407437" cy="66006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27CCD4-97E6-0CAC-84DE-C32537DED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939817" y="3019862"/>
                <a:ext cx="5407437" cy="660067"/>
              </a:xfrm>
              <a:prstGeom prst="rect">
                <a:avLst/>
              </a:prstGeom>
              <a:noFill/>
              <a:ln w="15875">
                <a:solidFill>
                  <a:srgbClr val="ED7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1440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Auto Scaling group</a:t>
                </a:r>
              </a:p>
            </p:txBody>
          </p:sp>
          <p:grpSp>
            <p:nvGrpSpPr>
              <p:cNvPr id="15" name="1-instance" descr="Instance resource icon, with the Instance label below it. The resource is in first autoscaling group, and in Availability Zone1.">
                <a:extLst>
                  <a:ext uri="{FF2B5EF4-FFF2-40B4-BE49-F238E27FC236}">
                    <a16:creationId xmlns:a16="http://schemas.microsoft.com/office/drawing/2014/main" id="{9715ABBA-B560-20C9-01B9-9BB3852C155C}"/>
                  </a:ext>
                </a:extLst>
              </p:cNvPr>
              <p:cNvGrpSpPr/>
              <p:nvPr/>
            </p:nvGrpSpPr>
            <p:grpSpPr>
              <a:xfrm>
                <a:off x="2454933" y="3065635"/>
                <a:ext cx="858758" cy="563426"/>
                <a:chOff x="5625233" y="3348677"/>
                <a:chExt cx="1115568" cy="731918"/>
              </a:xfrm>
            </p:grpSpPr>
            <p:pic>
              <p:nvPicPr>
                <p:cNvPr id="16" name="Graphic 60">
                  <a:extLst>
                    <a:ext uri="{FF2B5EF4-FFF2-40B4-BE49-F238E27FC236}">
                      <a16:creationId xmlns:a16="http://schemas.microsoft.com/office/drawing/2014/main" id="{29305DE5-6F45-53D8-42E0-8DECD75261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/>
                <a:stretch/>
              </p:blipFill>
              <p:spPr bwMode="auto">
                <a:xfrm>
                  <a:off x="5951092" y="3348677"/>
                  <a:ext cx="4572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TextBox 16">
                  <a:extLst>
                    <a:ext uri="{FF2B5EF4-FFF2-40B4-BE49-F238E27FC236}">
                      <a16:creationId xmlns:a16="http://schemas.microsoft.com/office/drawing/2014/main" id="{89792A81-3EA5-E804-2CE6-63753633DE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25233" y="3803596"/>
                  <a:ext cx="111556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r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Instance</a:t>
                  </a:r>
                </a:p>
              </p:txBody>
            </p:sp>
          </p:grpSp>
          <p:grpSp>
            <p:nvGrpSpPr>
              <p:cNvPr id="46" name="1-instance" descr="Instance resource icon, with the Instance label below it. The resource is in first autoscaling group, and in Availability Zone1.">
                <a:extLst>
                  <a:ext uri="{FF2B5EF4-FFF2-40B4-BE49-F238E27FC236}">
                    <a16:creationId xmlns:a16="http://schemas.microsoft.com/office/drawing/2014/main" id="{8C60A1A0-B704-4E0D-67DA-A3F8F8DDE8C9}"/>
                  </a:ext>
                </a:extLst>
              </p:cNvPr>
              <p:cNvGrpSpPr/>
              <p:nvPr/>
            </p:nvGrpSpPr>
            <p:grpSpPr>
              <a:xfrm>
                <a:off x="5967252" y="3070236"/>
                <a:ext cx="858758" cy="563426"/>
                <a:chOff x="5625233" y="3348677"/>
                <a:chExt cx="1115568" cy="731918"/>
              </a:xfrm>
            </p:grpSpPr>
            <p:pic>
              <p:nvPicPr>
                <p:cNvPr id="47" name="Graphic 60">
                  <a:extLst>
                    <a:ext uri="{FF2B5EF4-FFF2-40B4-BE49-F238E27FC236}">
                      <a16:creationId xmlns:a16="http://schemas.microsoft.com/office/drawing/2014/main" id="{1197C68C-88B0-1E17-88D1-A3AF52C3EB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rcRect/>
                <a:stretch/>
              </p:blipFill>
              <p:spPr bwMode="auto">
                <a:xfrm>
                  <a:off x="5951092" y="3348677"/>
                  <a:ext cx="4572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" name="TextBox 16">
                  <a:extLst>
                    <a:ext uri="{FF2B5EF4-FFF2-40B4-BE49-F238E27FC236}">
                      <a16:creationId xmlns:a16="http://schemas.microsoft.com/office/drawing/2014/main" id="{8CF95E25-6A37-51CD-B4B9-A3F59F5FBAA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25233" y="3803596"/>
                  <a:ext cx="111556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r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2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Instance</a:t>
                  </a:r>
                </a:p>
              </p:txBody>
            </p:sp>
          </p:grp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15AC1BE-158C-B5E4-028E-E7C0162C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4446764" y="3011996"/>
              <a:ext cx="381000" cy="381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C60E39D-15FB-46FB-DEAE-30EABA9326F4}"/>
              </a:ext>
            </a:extLst>
          </p:cNvPr>
          <p:cNvGrpSpPr/>
          <p:nvPr/>
        </p:nvGrpSpPr>
        <p:grpSpPr>
          <a:xfrm>
            <a:off x="4527638" y="4144821"/>
            <a:ext cx="219252" cy="672802"/>
            <a:chOff x="4527638" y="4144821"/>
            <a:chExt cx="219252" cy="672802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FEEC65D-1E1A-7FD3-B681-92DF951B6968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flipV="1">
              <a:off x="4639629" y="4144821"/>
              <a:ext cx="0" cy="4385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BCF8326-D3A1-5BFF-6098-2B7459AC20D2}"/>
                </a:ext>
              </a:extLst>
            </p:cNvPr>
            <p:cNvSpPr/>
            <p:nvPr/>
          </p:nvSpPr>
          <p:spPr>
            <a:xfrm>
              <a:off x="4527638" y="4598371"/>
              <a:ext cx="219252" cy="219252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15666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53;p16"/>
          <p:cNvSpPr txBox="1">
            <a:spLocks/>
          </p:cNvSpPr>
          <p:nvPr/>
        </p:nvSpPr>
        <p:spPr>
          <a:xfrm>
            <a:off x="1100966" y="323929"/>
            <a:ext cx="6933166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VPC Peering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59423" y="1391682"/>
            <a:ext cx="3544902" cy="253402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Direct, one-to-one connection between two VPCs.</a:t>
            </a:r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Simple and low-cost, but no transitive routing.</a:t>
            </a:r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Works at layer 3 (network/</a:t>
            </a:r>
            <a:r>
              <a:rPr lang="en-US" sz="1800" dirty="0" err="1">
                <a:solidFill>
                  <a:schemeClr val="bg1"/>
                </a:solidFill>
              </a:rPr>
              <a:t>ip</a:t>
            </a:r>
            <a:r>
              <a:rPr lang="en-US" sz="1800" dirty="0">
                <a:solidFill>
                  <a:schemeClr val="bg1"/>
                </a:solidFill>
              </a:rPr>
              <a:t>) layer.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A0E0EC-27D2-C940-EE03-3B3F8A65CE8F}"/>
              </a:ext>
            </a:extLst>
          </p:cNvPr>
          <p:cNvGrpSpPr/>
          <p:nvPr/>
        </p:nvGrpSpPr>
        <p:grpSpPr>
          <a:xfrm>
            <a:off x="427330" y="1054217"/>
            <a:ext cx="1760927" cy="1089371"/>
            <a:chOff x="670700" y="1321936"/>
            <a:chExt cx="1760927" cy="10893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AFA83B-1C59-5C3F-1273-0891DB38E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70701" y="1321937"/>
              <a:ext cx="1760926" cy="1089370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1</a:t>
              </a:r>
            </a:p>
          </p:txBody>
        </p:sp>
        <p:pic>
          <p:nvPicPr>
            <p:cNvPr id="29" name="Graphic 28" descr="VPC group icon.">
              <a:extLst>
                <a:ext uri="{FF2B5EF4-FFF2-40B4-BE49-F238E27FC236}">
                  <a16:creationId xmlns:a16="http://schemas.microsoft.com/office/drawing/2014/main" id="{76769F1B-482D-1C3B-6048-568868FBC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70700" y="1321936"/>
              <a:ext cx="381000" cy="39836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205A47-16BD-8C9C-FB7E-0F7857B8D6E5}"/>
              </a:ext>
            </a:extLst>
          </p:cNvPr>
          <p:cNvGrpSpPr/>
          <p:nvPr/>
        </p:nvGrpSpPr>
        <p:grpSpPr>
          <a:xfrm>
            <a:off x="427330" y="2344843"/>
            <a:ext cx="1760927" cy="1089371"/>
            <a:chOff x="2811073" y="1321936"/>
            <a:chExt cx="1760927" cy="10893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4744A85-CF14-85AD-FB0D-E0A0BF97D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811074" y="1321937"/>
              <a:ext cx="1760926" cy="1089370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2</a:t>
              </a:r>
            </a:p>
          </p:txBody>
        </p:sp>
        <p:pic>
          <p:nvPicPr>
            <p:cNvPr id="31" name="Graphic 30" descr="VPC group icon.">
              <a:extLst>
                <a:ext uri="{FF2B5EF4-FFF2-40B4-BE49-F238E27FC236}">
                  <a16:creationId xmlns:a16="http://schemas.microsoft.com/office/drawing/2014/main" id="{0149CED5-78AE-E426-220A-9CDD5E9F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811073" y="1321936"/>
              <a:ext cx="381000" cy="398367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9A0B057-7557-D095-4C7C-D6BE4D08E483}"/>
              </a:ext>
            </a:extLst>
          </p:cNvPr>
          <p:cNvGrpSpPr/>
          <p:nvPr/>
        </p:nvGrpSpPr>
        <p:grpSpPr>
          <a:xfrm>
            <a:off x="2438235" y="1989626"/>
            <a:ext cx="1463365" cy="461665"/>
            <a:chOff x="3435785" y="2904026"/>
            <a:chExt cx="1463365" cy="4616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3" name="Graphic 32" descr="Peering connection resource icon for the Amazon VPC service.&#10;">
              <a:extLst>
                <a:ext uri="{FF2B5EF4-FFF2-40B4-BE49-F238E27FC236}">
                  <a16:creationId xmlns:a16="http://schemas.microsoft.com/office/drawing/2014/main" id="{23F2DC49-7AE2-AF8A-3308-0AF4EFFC3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35785" y="2908491"/>
              <a:ext cx="457200" cy="457200"/>
            </a:xfrm>
            <a:prstGeom prst="rect">
              <a:avLst/>
            </a:prstGeom>
          </p:spPr>
        </p:pic>
        <p:sp>
          <p:nvSpPr>
            <p:cNvPr id="34" name="TextBox 22">
              <a:extLst>
                <a:ext uri="{FF2B5EF4-FFF2-40B4-BE49-F238E27FC236}">
                  <a16:creationId xmlns:a16="http://schemas.microsoft.com/office/drawing/2014/main" id="{17E3B8D1-CD3A-DF2D-3CE3-FED02800B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385" y="2904026"/>
              <a:ext cx="1234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Peering connection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2A4C8A-B631-0A86-0A11-A73A5DBBD6BE}"/>
              </a:ext>
            </a:extLst>
          </p:cNvPr>
          <p:cNvGrpSpPr/>
          <p:nvPr/>
        </p:nvGrpSpPr>
        <p:grpSpPr>
          <a:xfrm>
            <a:off x="427330" y="3618844"/>
            <a:ext cx="1760927" cy="1089371"/>
            <a:chOff x="2811073" y="1321936"/>
            <a:chExt cx="1760927" cy="10893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4961CF9-86E5-3E35-8A8B-7CE40EAFA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811074" y="1321937"/>
              <a:ext cx="1760926" cy="1089370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3</a:t>
              </a:r>
            </a:p>
          </p:txBody>
        </p:sp>
        <p:pic>
          <p:nvPicPr>
            <p:cNvPr id="39" name="Graphic 38" descr="VPC group icon.">
              <a:extLst>
                <a:ext uri="{FF2B5EF4-FFF2-40B4-BE49-F238E27FC236}">
                  <a16:creationId xmlns:a16="http://schemas.microsoft.com/office/drawing/2014/main" id="{AAD04F9E-CCAF-49E0-BEEC-04DDCB075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811073" y="1321936"/>
              <a:ext cx="381000" cy="398367"/>
            </a:xfrm>
            <a:prstGeom prst="rect">
              <a:avLst/>
            </a:prstGeom>
          </p:spPr>
        </p:pic>
      </p:grp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E4903C9B-0C57-E875-C5DA-A01AF578053C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2188257" y="1722967"/>
            <a:ext cx="478578" cy="271124"/>
          </a:xfrm>
          <a:prstGeom prst="bentConnector2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828E8153-D414-8041-E9DB-1346D8FAFD1E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2188257" y="2451291"/>
            <a:ext cx="478578" cy="291919"/>
          </a:xfrm>
          <a:prstGeom prst="bentConnector2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256F53-0817-4857-DFBB-A88F7FF95DD3}"/>
              </a:ext>
            </a:extLst>
          </p:cNvPr>
          <p:cNvGrpSpPr/>
          <p:nvPr/>
        </p:nvGrpSpPr>
        <p:grpSpPr>
          <a:xfrm>
            <a:off x="2438235" y="3264431"/>
            <a:ext cx="1463365" cy="461665"/>
            <a:chOff x="3435785" y="2904026"/>
            <a:chExt cx="1463365" cy="4616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8" name="Graphic 47" descr="Peering connection resource icon for the Amazon VPC service.&#10;">
              <a:extLst>
                <a:ext uri="{FF2B5EF4-FFF2-40B4-BE49-F238E27FC236}">
                  <a16:creationId xmlns:a16="http://schemas.microsoft.com/office/drawing/2014/main" id="{CEC049FC-546E-909E-95AD-545B70C1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35785" y="2908491"/>
              <a:ext cx="457200" cy="457200"/>
            </a:xfrm>
            <a:prstGeom prst="rect">
              <a:avLst/>
            </a:prstGeom>
          </p:spPr>
        </p:pic>
        <p:sp>
          <p:nvSpPr>
            <p:cNvPr id="49" name="TextBox 22">
              <a:extLst>
                <a:ext uri="{FF2B5EF4-FFF2-40B4-BE49-F238E27FC236}">
                  <a16:creationId xmlns:a16="http://schemas.microsoft.com/office/drawing/2014/main" id="{6BE3F78B-6EF9-7657-8019-88EEBE54C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385" y="2904026"/>
              <a:ext cx="1234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Peering connection</a:t>
              </a:r>
            </a:p>
          </p:txBody>
        </p:sp>
      </p:grp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00031CF0-4994-48DE-1BBE-3E10F68035D6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2188257" y="3020483"/>
            <a:ext cx="478578" cy="248413"/>
          </a:xfrm>
          <a:prstGeom prst="bentConnector2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05BDFC1A-593E-9CF5-342D-81DAA42F84A8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2188257" y="3726096"/>
            <a:ext cx="478578" cy="291115"/>
          </a:xfrm>
          <a:prstGeom prst="bentConnector2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54D494F-87BC-E66D-D770-2B6DBABB7FE4}"/>
              </a:ext>
            </a:extLst>
          </p:cNvPr>
          <p:cNvGrpSpPr/>
          <p:nvPr/>
        </p:nvGrpSpPr>
        <p:grpSpPr>
          <a:xfrm>
            <a:off x="3568184" y="2658696"/>
            <a:ext cx="1463365" cy="461665"/>
            <a:chOff x="3435785" y="2904026"/>
            <a:chExt cx="1463365" cy="4616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5" name="Graphic 54" descr="Peering connection resource icon for the Amazon VPC service.&#10;">
              <a:extLst>
                <a:ext uri="{FF2B5EF4-FFF2-40B4-BE49-F238E27FC236}">
                  <a16:creationId xmlns:a16="http://schemas.microsoft.com/office/drawing/2014/main" id="{75E22B43-4F28-8C8E-6640-890CE294E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435785" y="2908491"/>
              <a:ext cx="457200" cy="457200"/>
            </a:xfrm>
            <a:prstGeom prst="rect">
              <a:avLst/>
            </a:prstGeom>
          </p:spPr>
        </p:pic>
        <p:sp>
          <p:nvSpPr>
            <p:cNvPr id="56" name="TextBox 22">
              <a:extLst>
                <a:ext uri="{FF2B5EF4-FFF2-40B4-BE49-F238E27FC236}">
                  <a16:creationId xmlns:a16="http://schemas.microsoft.com/office/drawing/2014/main" id="{CFC10070-6307-8B68-2524-4FF876516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4385" y="2904026"/>
              <a:ext cx="1234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Peering connection</a:t>
              </a:r>
            </a:p>
          </p:txBody>
        </p:sp>
      </p:grp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525D4E85-F83F-7549-A90E-9BA30F9A03F6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2205567" y="1452584"/>
            <a:ext cx="1591217" cy="1210577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AD8A46D2-0ABD-DFF1-C170-58D966BE4F73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2188257" y="3120361"/>
            <a:ext cx="1608527" cy="1180706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525D4E85-F83F-7549-A90E-9BA30F9A03F6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2188257" y="1598903"/>
            <a:ext cx="851396" cy="1061228"/>
          </a:xfrm>
          <a:prstGeom prst="bentConnector2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F653C628-5014-5744-D5B0-2249F4A42DF7}"/>
              </a:ext>
            </a:extLst>
          </p:cNvPr>
          <p:cNvCxnSpPr>
            <a:stCxn id="19" idx="2"/>
            <a:endCxn id="30" idx="3"/>
          </p:cNvCxnSpPr>
          <p:nvPr/>
        </p:nvCxnSpPr>
        <p:spPr>
          <a:xfrm rot="5400000">
            <a:off x="2396069" y="2245944"/>
            <a:ext cx="435773" cy="851396"/>
          </a:xfrm>
          <a:prstGeom prst="bentConnector2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C29CAA2-2C2C-7DDA-7B01-8AB11087C3B2}"/>
              </a:ext>
            </a:extLst>
          </p:cNvPr>
          <p:cNvCxnSpPr>
            <a:stCxn id="27" idx="3"/>
            <a:endCxn id="19" idx="0"/>
          </p:cNvCxnSpPr>
          <p:nvPr/>
        </p:nvCxnSpPr>
        <p:spPr>
          <a:xfrm>
            <a:off x="2188257" y="1598903"/>
            <a:ext cx="851396" cy="397653"/>
          </a:xfrm>
          <a:prstGeom prst="bentConnector2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153;p16"/>
          <p:cNvSpPr txBox="1">
            <a:spLocks/>
          </p:cNvSpPr>
          <p:nvPr/>
        </p:nvSpPr>
        <p:spPr>
          <a:xfrm>
            <a:off x="1100966" y="323929"/>
            <a:ext cx="6933166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AWS Transit Gateway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9584" y="1096987"/>
            <a:ext cx="4025496" cy="29495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Connects multiple VPCs through a single gateway.</a:t>
            </a:r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Scales better, supports transitive routing, but adds cost.</a:t>
            </a:r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Centralized hub-and-spoke model for many VPCs.</a:t>
            </a:r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Works at layer 3 (network/</a:t>
            </a:r>
            <a:r>
              <a:rPr lang="en-US" sz="1800" dirty="0" err="1">
                <a:solidFill>
                  <a:schemeClr val="bg1"/>
                </a:solidFill>
              </a:rPr>
              <a:t>ip</a:t>
            </a:r>
            <a:r>
              <a:rPr lang="en-US" sz="1800" dirty="0">
                <a:solidFill>
                  <a:schemeClr val="bg1"/>
                </a:solidFill>
              </a:rPr>
              <a:t>) layer.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A0E0EC-27D2-C940-EE03-3B3F8A65CE8F}"/>
              </a:ext>
            </a:extLst>
          </p:cNvPr>
          <p:cNvGrpSpPr/>
          <p:nvPr/>
        </p:nvGrpSpPr>
        <p:grpSpPr>
          <a:xfrm>
            <a:off x="427330" y="1054217"/>
            <a:ext cx="1760927" cy="1089371"/>
            <a:chOff x="670700" y="1321936"/>
            <a:chExt cx="1760927" cy="10893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AFA83B-1C59-5C3F-1273-0891DB38E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70701" y="1321937"/>
              <a:ext cx="1760926" cy="1089370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1</a:t>
              </a:r>
            </a:p>
          </p:txBody>
        </p:sp>
        <p:pic>
          <p:nvPicPr>
            <p:cNvPr id="29" name="Graphic 28" descr="VPC group icon.">
              <a:extLst>
                <a:ext uri="{FF2B5EF4-FFF2-40B4-BE49-F238E27FC236}">
                  <a16:creationId xmlns:a16="http://schemas.microsoft.com/office/drawing/2014/main" id="{76769F1B-482D-1C3B-6048-568868FBC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70700" y="1321936"/>
              <a:ext cx="381000" cy="39836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B205A47-16BD-8C9C-FB7E-0F7857B8D6E5}"/>
              </a:ext>
            </a:extLst>
          </p:cNvPr>
          <p:cNvGrpSpPr/>
          <p:nvPr/>
        </p:nvGrpSpPr>
        <p:grpSpPr>
          <a:xfrm>
            <a:off x="427330" y="2344843"/>
            <a:ext cx="1760927" cy="1089371"/>
            <a:chOff x="2811073" y="1321936"/>
            <a:chExt cx="1760927" cy="10893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4744A85-CF14-85AD-FB0D-E0A0BF97D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811074" y="1321937"/>
              <a:ext cx="1760926" cy="1089370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2</a:t>
              </a:r>
            </a:p>
          </p:txBody>
        </p:sp>
        <p:pic>
          <p:nvPicPr>
            <p:cNvPr id="31" name="Graphic 30" descr="VPC group icon.">
              <a:extLst>
                <a:ext uri="{FF2B5EF4-FFF2-40B4-BE49-F238E27FC236}">
                  <a16:creationId xmlns:a16="http://schemas.microsoft.com/office/drawing/2014/main" id="{0149CED5-78AE-E426-220A-9CDD5E9F6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811073" y="1321936"/>
              <a:ext cx="381000" cy="39836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2A4C8A-B631-0A86-0A11-A73A5DBBD6BE}"/>
              </a:ext>
            </a:extLst>
          </p:cNvPr>
          <p:cNvGrpSpPr/>
          <p:nvPr/>
        </p:nvGrpSpPr>
        <p:grpSpPr>
          <a:xfrm>
            <a:off x="427330" y="3618844"/>
            <a:ext cx="1760927" cy="1089371"/>
            <a:chOff x="2811073" y="1321936"/>
            <a:chExt cx="1760927" cy="108937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4961CF9-86E5-3E35-8A8B-7CE40EAFA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811074" y="1321937"/>
              <a:ext cx="1760926" cy="1089370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3</a:t>
              </a:r>
            </a:p>
          </p:txBody>
        </p:sp>
        <p:pic>
          <p:nvPicPr>
            <p:cNvPr id="39" name="Graphic 38" descr="VPC group icon.">
              <a:extLst>
                <a:ext uri="{FF2B5EF4-FFF2-40B4-BE49-F238E27FC236}">
                  <a16:creationId xmlns:a16="http://schemas.microsoft.com/office/drawing/2014/main" id="{AAD04F9E-CCAF-49E0-BEEC-04DDCB075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811073" y="1321936"/>
              <a:ext cx="381000" cy="398367"/>
            </a:xfrm>
            <a:prstGeom prst="rect">
              <a:avLst/>
            </a:prstGeom>
          </p:spPr>
        </p:pic>
      </p:grp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AD8A46D2-0ABD-DFF1-C170-58D966BE4F73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2188257" y="3117331"/>
            <a:ext cx="851396" cy="1046199"/>
          </a:xfrm>
          <a:prstGeom prst="bentConnector2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A135C78-B1EE-6DD6-ADDB-99C17B52A73B}"/>
              </a:ext>
            </a:extLst>
          </p:cNvPr>
          <p:cNvGrpSpPr/>
          <p:nvPr/>
        </p:nvGrpSpPr>
        <p:grpSpPr>
          <a:xfrm>
            <a:off x="2811053" y="2655666"/>
            <a:ext cx="1463365" cy="461665"/>
            <a:chOff x="3568184" y="2658696"/>
            <a:chExt cx="1463365" cy="461665"/>
          </a:xfrm>
        </p:grpSpPr>
        <p:sp>
          <p:nvSpPr>
            <p:cNvPr id="56" name="TextBox 22">
              <a:extLst>
                <a:ext uri="{FF2B5EF4-FFF2-40B4-BE49-F238E27FC236}">
                  <a16:creationId xmlns:a16="http://schemas.microsoft.com/office/drawing/2014/main" id="{CFC10070-6307-8B68-2524-4FF876516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6784" y="2658696"/>
              <a:ext cx="1234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Transit Gateway</a:t>
              </a:r>
            </a:p>
          </p:txBody>
        </p:sp>
        <p:pic>
          <p:nvPicPr>
            <p:cNvPr id="2" name="Graphic 7" descr="AWS Transit Gateway service icon.">
              <a:extLst>
                <a:ext uri="{FF2B5EF4-FFF2-40B4-BE49-F238E27FC236}">
                  <a16:creationId xmlns:a16="http://schemas.microsoft.com/office/drawing/2014/main" id="{3AF6F95F-1604-FD80-65E2-D3F6C40AF6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3568184" y="2663161"/>
              <a:ext cx="457200" cy="457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C39437-C401-64B1-4DC3-0AF32DD16DF2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188257" y="2888731"/>
            <a:ext cx="622796" cy="7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61FDFB-689A-71C7-903E-FDB08E1EB454}"/>
              </a:ext>
            </a:extLst>
          </p:cNvPr>
          <p:cNvGrpSpPr/>
          <p:nvPr/>
        </p:nvGrpSpPr>
        <p:grpSpPr>
          <a:xfrm>
            <a:off x="2811053" y="1992091"/>
            <a:ext cx="1463365" cy="461665"/>
            <a:chOff x="3568184" y="2658696"/>
            <a:chExt cx="1463365" cy="461665"/>
          </a:xfrm>
        </p:grpSpPr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86D07472-F776-23FD-F86F-6B1873E12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6784" y="2658696"/>
              <a:ext cx="1234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Transit Gateway</a:t>
              </a:r>
            </a:p>
          </p:txBody>
        </p:sp>
        <p:pic>
          <p:nvPicPr>
            <p:cNvPr id="19" name="Graphic 7" descr="AWS Transit Gateway service icon.">
              <a:extLst>
                <a:ext uri="{FF2B5EF4-FFF2-40B4-BE49-F238E27FC236}">
                  <a16:creationId xmlns:a16="http://schemas.microsoft.com/office/drawing/2014/main" id="{03B3E14F-6FE2-2262-6676-895921878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 bwMode="auto">
            <a:xfrm>
              <a:off x="3568184" y="2663161"/>
              <a:ext cx="457200" cy="4572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114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12">
            <a:extLst>
              <a:ext uri="{FF2B5EF4-FFF2-40B4-BE49-F238E27FC236}">
                <a16:creationId xmlns:a16="http://schemas.microsoft.com/office/drawing/2014/main" id="{400D41D0-BB5A-E5D7-0730-1E4ABEC09501}"/>
              </a:ext>
            </a:extLst>
          </p:cNvPr>
          <p:cNvSpPr txBox="1">
            <a:spLocks/>
          </p:cNvSpPr>
          <p:nvPr/>
        </p:nvSpPr>
        <p:spPr>
          <a:xfrm>
            <a:off x="277861" y="1959263"/>
            <a:ext cx="8574591" cy="930105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8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4000"/>
            </a:pPr>
            <a:r>
              <a:rPr lang="en-US" sz="4000" dirty="0">
                <a:solidFill>
                  <a:srgbClr val="27333F"/>
                </a:solidFill>
              </a:rPr>
              <a:t>Introduction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53;p16"/>
          <p:cNvSpPr txBox="1">
            <a:spLocks/>
          </p:cNvSpPr>
          <p:nvPr/>
        </p:nvSpPr>
        <p:spPr>
          <a:xfrm>
            <a:off x="1100966" y="323929"/>
            <a:ext cx="6933166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AWS PrivateLink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46809" y="1492410"/>
            <a:ext cx="3917388" cy="253402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Secure, service-level connectivity between VPCs.</a:t>
            </a:r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Exposes only specific services (via endpoints), not the entire VPC network.</a:t>
            </a:r>
          </a:p>
          <a:p>
            <a:pPr marL="285750" indent="-285750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Works at layer 4 (transport) layer.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895A9DF-C035-EDB5-4E4F-D084F8DE2440}"/>
              </a:ext>
            </a:extLst>
          </p:cNvPr>
          <p:cNvGrpSpPr/>
          <p:nvPr/>
        </p:nvGrpSpPr>
        <p:grpSpPr>
          <a:xfrm>
            <a:off x="412814" y="1054217"/>
            <a:ext cx="1971400" cy="1705207"/>
            <a:chOff x="412814" y="1054217"/>
            <a:chExt cx="1971400" cy="17052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1DA28C-387E-3AE6-21BE-07784FA0B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330" y="1054217"/>
              <a:ext cx="381600" cy="38160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AFA83B-1C59-5C3F-1273-0891DB38E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12814" y="1054217"/>
              <a:ext cx="1971400" cy="1705207"/>
            </a:xfrm>
            <a:prstGeom prst="rect">
              <a:avLst/>
            </a:prstGeom>
            <a:noFill/>
            <a:ln w="15875">
              <a:solidFill>
                <a:srgbClr val="88DC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2A70CA5-A3EA-1AE1-70E6-499F6D8C8F1F}"/>
              </a:ext>
            </a:extLst>
          </p:cNvPr>
          <p:cNvGrpSpPr/>
          <p:nvPr/>
        </p:nvGrpSpPr>
        <p:grpSpPr>
          <a:xfrm>
            <a:off x="376410" y="1591721"/>
            <a:ext cx="2369206" cy="734992"/>
            <a:chOff x="376410" y="1591721"/>
            <a:chExt cx="2369206" cy="73499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6DA4E65-781E-E9CA-8464-67E66D4AF757}"/>
                </a:ext>
              </a:extLst>
            </p:cNvPr>
            <p:cNvGrpSpPr/>
            <p:nvPr/>
          </p:nvGrpSpPr>
          <p:grpSpPr>
            <a:xfrm>
              <a:off x="376410" y="1594795"/>
              <a:ext cx="1115568" cy="731918"/>
              <a:chOff x="376410" y="1594795"/>
              <a:chExt cx="1115568" cy="731918"/>
            </a:xfrm>
          </p:grpSpPr>
          <p:pic>
            <p:nvPicPr>
              <p:cNvPr id="11" name="Graphic 10" descr="Instances instance icon for the Amazon EC2 service.">
                <a:extLst>
                  <a:ext uri="{FF2B5EF4-FFF2-40B4-BE49-F238E27FC236}">
                    <a16:creationId xmlns:a16="http://schemas.microsoft.com/office/drawing/2014/main" id="{A41A2215-F2CE-5ADA-D032-35D91FA60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9078" y="1594795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2" name="TextBox 16">
                <a:extLst>
                  <a:ext uri="{FF2B5EF4-FFF2-40B4-BE49-F238E27FC236}">
                    <a16:creationId xmlns:a16="http://schemas.microsoft.com/office/drawing/2014/main" id="{77607C3D-D209-DDF7-04CB-6FA91BEA0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410" y="2049714"/>
                <a:ext cx="111556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Instances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2D6BAE7-A11D-71CC-45C4-224D04F06C45}"/>
                </a:ext>
              </a:extLst>
            </p:cNvPr>
            <p:cNvGrpSpPr/>
            <p:nvPr/>
          </p:nvGrpSpPr>
          <p:grpSpPr>
            <a:xfrm>
              <a:off x="1100966" y="1591721"/>
              <a:ext cx="1644650" cy="734992"/>
              <a:chOff x="1922934" y="4236789"/>
              <a:chExt cx="1644650" cy="734992"/>
            </a:xfrm>
          </p:grpSpPr>
          <p:pic>
            <p:nvPicPr>
              <p:cNvPr id="13" name="Graphic 12" descr="Endpoints resource icon for the Amazon VPC service.&#10;">
                <a:extLst>
                  <a:ext uri="{FF2B5EF4-FFF2-40B4-BE49-F238E27FC236}">
                    <a16:creationId xmlns:a16="http://schemas.microsoft.com/office/drawing/2014/main" id="{78FA8297-D3C1-AD3E-07AE-ABFC20251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511788" y="4236789"/>
                <a:ext cx="457200" cy="457200"/>
              </a:xfrm>
              <a:prstGeom prst="rect">
                <a:avLst/>
              </a:prstGeom>
            </p:spPr>
          </p:pic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C52374E3-8D3A-A336-3082-8AD1975FA9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2934" y="4694782"/>
                <a:ext cx="164465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Endpoints</a:t>
                </a: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A3C5553-1855-8980-339B-AC978E574AB4}"/>
                </a:ext>
              </a:extLst>
            </p:cNvPr>
            <p:cNvCxnSpPr>
              <a:stCxn id="11" idx="3"/>
              <a:endCxn id="13" idx="1"/>
            </p:cNvCxnSpPr>
            <p:nvPr/>
          </p:nvCxnSpPr>
          <p:spPr>
            <a:xfrm flipV="1">
              <a:off x="1156278" y="1820321"/>
              <a:ext cx="533542" cy="307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2DB20B-492D-22C8-BEDC-A0FF98079996}"/>
              </a:ext>
            </a:extLst>
          </p:cNvPr>
          <p:cNvGrpSpPr/>
          <p:nvPr/>
        </p:nvGrpSpPr>
        <p:grpSpPr>
          <a:xfrm>
            <a:off x="2554816" y="2984950"/>
            <a:ext cx="1971399" cy="1705207"/>
            <a:chOff x="2554816" y="2984950"/>
            <a:chExt cx="1971399" cy="170520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A3AD487-A546-4247-AF51-1CE9A765D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4816" y="2984950"/>
              <a:ext cx="381600" cy="38160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E4F381B-FFBE-2A20-99E5-95AFE14F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554816" y="2984951"/>
              <a:ext cx="1971399" cy="1705206"/>
            </a:xfrm>
            <a:prstGeom prst="rect">
              <a:avLst/>
            </a:prstGeom>
            <a:noFill/>
            <a:ln w="15875">
              <a:solidFill>
                <a:srgbClr val="88DC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CBCA7A-B4D1-9BAA-0ED0-C9B655A5159A}"/>
              </a:ext>
            </a:extLst>
          </p:cNvPr>
          <p:cNvGrpSpPr/>
          <p:nvPr/>
        </p:nvGrpSpPr>
        <p:grpSpPr>
          <a:xfrm>
            <a:off x="302291" y="3455145"/>
            <a:ext cx="2201863" cy="1038999"/>
            <a:chOff x="339629" y="3481188"/>
            <a:chExt cx="2201863" cy="1038999"/>
          </a:xfrm>
        </p:grpSpPr>
        <p:pic>
          <p:nvPicPr>
            <p:cNvPr id="40" name="Graphic 23" descr="AWS PrivateLink service icon.">
              <a:extLst>
                <a:ext uri="{FF2B5EF4-FFF2-40B4-BE49-F238E27FC236}">
                  <a16:creationId xmlns:a16="http://schemas.microsoft.com/office/drawing/2014/main" id="{655D6B6F-7532-580F-033D-B32B6FFAC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 bwMode="auto">
            <a:xfrm>
              <a:off x="1054004" y="3481188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id="{D387E2DE-41F9-53EC-FCA2-D50B1F0C2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29" y="4243188"/>
              <a:ext cx="22018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PrivateLink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A9424E9-3735-B1C3-4764-ED625AB02A75}"/>
              </a:ext>
            </a:extLst>
          </p:cNvPr>
          <p:cNvGrpSpPr/>
          <p:nvPr/>
        </p:nvGrpSpPr>
        <p:grpSpPr>
          <a:xfrm>
            <a:off x="2536783" y="3636757"/>
            <a:ext cx="2065717" cy="933153"/>
            <a:chOff x="2536783" y="3636757"/>
            <a:chExt cx="2065717" cy="93315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2E1914B-221A-DA8E-2EE4-DBF0F1569D62}"/>
                </a:ext>
              </a:extLst>
            </p:cNvPr>
            <p:cNvGrpSpPr/>
            <p:nvPr/>
          </p:nvGrpSpPr>
          <p:grpSpPr>
            <a:xfrm>
              <a:off x="2536783" y="3636757"/>
              <a:ext cx="1145068" cy="933153"/>
              <a:chOff x="2896439" y="1268447"/>
              <a:chExt cx="1145068" cy="933153"/>
            </a:xfrm>
          </p:grpSpPr>
          <p:pic>
            <p:nvPicPr>
              <p:cNvPr id="16" name="Graphic 15" descr="Network Load Balancer resource icon for the Elastic Load Balancing service.">
                <a:extLst>
                  <a:ext uri="{FF2B5EF4-FFF2-40B4-BE49-F238E27FC236}">
                    <a16:creationId xmlns:a16="http://schemas.microsoft.com/office/drawing/2014/main" id="{5D75CE1B-98AE-0D67-9091-C8D6FB7E02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235066" y="1268447"/>
                <a:ext cx="457200" cy="457200"/>
              </a:xfrm>
              <a:prstGeom prst="rect">
                <a:avLst/>
              </a:prstGeom>
            </p:spPr>
          </p:pic>
          <p:sp>
            <p:nvSpPr>
              <p:cNvPr id="20" name="TextBox 22">
                <a:extLst>
                  <a:ext uri="{FF2B5EF4-FFF2-40B4-BE49-F238E27FC236}">
                    <a16:creationId xmlns:a16="http://schemas.microsoft.com/office/drawing/2014/main" id="{B76F0C93-5875-07CB-E2B6-913C5918BA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6439" y="1739935"/>
                <a:ext cx="11450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Network Load </a:t>
                </a:r>
                <a:b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</a:br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Balancer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A2BA12-7596-C236-AE7C-34BAF3059ABB}"/>
                </a:ext>
              </a:extLst>
            </p:cNvPr>
            <p:cNvGrpSpPr/>
            <p:nvPr/>
          </p:nvGrpSpPr>
          <p:grpSpPr>
            <a:xfrm>
              <a:off x="3486932" y="3636757"/>
              <a:ext cx="1115568" cy="731918"/>
              <a:chOff x="376410" y="1594795"/>
              <a:chExt cx="1115568" cy="731918"/>
            </a:xfrm>
          </p:grpSpPr>
          <p:pic>
            <p:nvPicPr>
              <p:cNvPr id="48" name="Graphic 47" descr="Instances instance icon for the Amazon EC2 service.">
                <a:extLst>
                  <a:ext uri="{FF2B5EF4-FFF2-40B4-BE49-F238E27FC236}">
                    <a16:creationId xmlns:a16="http://schemas.microsoft.com/office/drawing/2014/main" id="{112EC35C-6D92-18AD-99EB-D65902B0B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99078" y="1594795"/>
                <a:ext cx="457200" cy="457200"/>
              </a:xfrm>
              <a:prstGeom prst="rect">
                <a:avLst/>
              </a:prstGeom>
            </p:spPr>
          </p:pic>
          <p:sp>
            <p:nvSpPr>
              <p:cNvPr id="49" name="TextBox 16">
                <a:extLst>
                  <a:ext uri="{FF2B5EF4-FFF2-40B4-BE49-F238E27FC236}">
                    <a16:creationId xmlns:a16="http://schemas.microsoft.com/office/drawing/2014/main" id="{DF75C8A9-388B-AF3E-4656-3C3492CFDA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410" y="2049714"/>
                <a:ext cx="111556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Instances</a:t>
                </a:r>
              </a:p>
            </p:txBody>
          </p:sp>
        </p:grp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E497723-B946-FBB2-57D6-0DB03EAC6090}"/>
                </a:ext>
              </a:extLst>
            </p:cNvPr>
            <p:cNvCxnSpPr>
              <a:cxnSpLocks/>
              <a:stCxn id="48" idx="1"/>
              <a:endCxn id="16" idx="3"/>
            </p:cNvCxnSpPr>
            <p:nvPr/>
          </p:nvCxnSpPr>
          <p:spPr>
            <a:xfrm flipH="1">
              <a:off x="3332610" y="3865357"/>
              <a:ext cx="476990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B87C3FA-84E5-8EC5-89EF-4A13BDAFCB00}"/>
              </a:ext>
            </a:extLst>
          </p:cNvPr>
          <p:cNvCxnSpPr>
            <a:cxnSpLocks/>
            <a:stCxn id="40" idx="3"/>
            <a:endCxn id="34" idx="1"/>
          </p:cNvCxnSpPr>
          <p:nvPr/>
        </p:nvCxnSpPr>
        <p:spPr>
          <a:xfrm>
            <a:off x="1778666" y="3836145"/>
            <a:ext cx="776150" cy="14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7A7A5FB-CF8E-6874-4E68-36F98B9B5BF7}"/>
              </a:ext>
            </a:extLst>
          </p:cNvPr>
          <p:cNvCxnSpPr>
            <a:stCxn id="40" idx="0"/>
            <a:endCxn id="27" idx="2"/>
          </p:cNvCxnSpPr>
          <p:nvPr/>
        </p:nvCxnSpPr>
        <p:spPr>
          <a:xfrm flipV="1">
            <a:off x="1397666" y="2759424"/>
            <a:ext cx="848" cy="6957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53;p16"/>
          <p:cNvSpPr txBox="1">
            <a:spLocks/>
          </p:cNvSpPr>
          <p:nvPr/>
        </p:nvSpPr>
        <p:spPr>
          <a:xfrm>
            <a:off x="1100966" y="323929"/>
            <a:ext cx="6933166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Common Inter VPC Connectivity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3012" y="1301997"/>
            <a:ext cx="2779782" cy="3122621"/>
            <a:chOff x="263012" y="1301997"/>
            <a:chExt cx="2779782" cy="31226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12" y="1301997"/>
              <a:ext cx="2779782" cy="1505715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263012" y="2962679"/>
              <a:ext cx="2779782" cy="1461939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9900"/>
                  </a:solidFill>
                </a:rPr>
                <a:t>VPC Peering</a:t>
              </a:r>
            </a:p>
            <a:p>
              <a:endParaRPr lang="en-US" sz="500" dirty="0">
                <a:solidFill>
                  <a:srgbClr val="FF9900"/>
                </a:solidFill>
              </a:endParaRPr>
            </a:p>
            <a:p>
              <a:r>
                <a:rPr lang="en-US" dirty="0">
                  <a:solidFill>
                    <a:schemeClr val="bg1"/>
                  </a:solidFill>
                </a:rPr>
                <a:t>- Direct, one-to-one connection between two VPCs.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- Simple and low-cost, but no transitive routing.</a:t>
              </a:r>
            </a:p>
            <a:p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94861" y="2522416"/>
              <a:ext cx="231913" cy="241853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77658" y="1301998"/>
            <a:ext cx="2779782" cy="3122620"/>
            <a:chOff x="3177658" y="1301998"/>
            <a:chExt cx="2779782" cy="31226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58" y="1301998"/>
              <a:ext cx="2779782" cy="1505715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177658" y="2962679"/>
              <a:ext cx="2779782" cy="1461939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9900"/>
                  </a:solidFill>
                </a:rPr>
                <a:t>AWS Transit Gateway</a:t>
              </a:r>
            </a:p>
            <a:p>
              <a:endParaRPr lang="en-US" sz="500" b="1" dirty="0">
                <a:solidFill>
                  <a:srgbClr val="FF9900"/>
                </a:solidFill>
              </a:endParaRPr>
            </a:p>
            <a:p>
              <a:r>
                <a:rPr lang="en-US" b="1" dirty="0">
                  <a:solidFill>
                    <a:schemeClr val="bg1"/>
                  </a:solidFill>
                </a:rPr>
                <a:t>-</a:t>
              </a:r>
              <a:r>
                <a:rPr lang="en-US" b="1" dirty="0">
                  <a:solidFill>
                    <a:srgbClr val="FF9900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Centralized hub-and-spoke model for connecting many VPCs.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- Scales better, supports transitive routing, but adds cost.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207026" y="2522415"/>
              <a:ext cx="231913" cy="241853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2304" y="1301997"/>
            <a:ext cx="2779782" cy="3122620"/>
            <a:chOff x="6092304" y="1301997"/>
            <a:chExt cx="2779782" cy="3122620"/>
          </a:xfrm>
        </p:grpSpPr>
        <p:sp>
          <p:nvSpPr>
            <p:cNvPr id="19" name="Rectangle 18"/>
            <p:cNvSpPr/>
            <p:nvPr/>
          </p:nvSpPr>
          <p:spPr>
            <a:xfrm>
              <a:off x="6092304" y="2962678"/>
              <a:ext cx="2779782" cy="1461939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9900"/>
                  </a:solidFill>
                </a:rPr>
                <a:t>AWS PrivateLink</a:t>
              </a:r>
            </a:p>
            <a:p>
              <a:endParaRPr lang="en-US" sz="500" b="1" dirty="0">
                <a:solidFill>
                  <a:srgbClr val="FF9900"/>
                </a:solidFill>
              </a:endParaRPr>
            </a:p>
            <a:p>
              <a:r>
                <a:rPr lang="en-US" b="1" dirty="0">
                  <a:solidFill>
                    <a:schemeClr val="bg1"/>
                  </a:solidFill>
                </a:rPr>
                <a:t>-</a:t>
              </a:r>
              <a:r>
                <a:rPr lang="en-US" b="1" dirty="0">
                  <a:solidFill>
                    <a:srgbClr val="FF9900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Secure, service-level connectivity between VPCs.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- Exposes only specific services (via endpoints), not the entire VPC network.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304" y="1301997"/>
              <a:ext cx="2779782" cy="1505715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Oval 24"/>
            <p:cNvSpPr/>
            <p:nvPr/>
          </p:nvSpPr>
          <p:spPr>
            <a:xfrm>
              <a:off x="6129131" y="2522415"/>
              <a:ext cx="231913" cy="241853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2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5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93BD817B-97EE-6971-9AA1-9E1FF55FA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C9EBC5C8-9259-BA66-CCCE-638B2311D327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6769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IAM Permission Example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19421C-F03E-995C-4E95-731ECD827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78" y="918430"/>
            <a:ext cx="6604444" cy="3910788"/>
          </a:xfrm>
          <a:prstGeom prst="rect">
            <a:avLst/>
          </a:prstGeom>
          <a:ln w="9525" cap="flat">
            <a:noFill/>
            <a:prstDash val="solid"/>
            <a:miter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2250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062983F5-B9AF-8D45-F091-1E9285300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0D8DE6-9FCD-85A1-E28D-2BF3076DE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50" y="973448"/>
            <a:ext cx="7544300" cy="3800751"/>
          </a:xfrm>
          <a:prstGeom prst="rect">
            <a:avLst/>
          </a:prstGeom>
          <a:ln w="9525" cap="flat">
            <a:noFill/>
            <a:prstDash val="solid"/>
            <a:miter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E73B0237-3327-F627-EBA7-354CE19E9ADE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76769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Route 53 Record Example</a:t>
            </a:r>
          </a:p>
        </p:txBody>
      </p:sp>
    </p:spTree>
    <p:extLst>
      <p:ext uri="{BB962C8B-B14F-4D97-AF65-F5344CB8AC3E}">
        <p14:creationId xmlns:p14="http://schemas.microsoft.com/office/powerpoint/2010/main" val="2333565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F2E10D48-E730-066F-A4FB-4D5DC27BA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>
            <a:extLst>
              <a:ext uri="{FF2B5EF4-FFF2-40B4-BE49-F238E27FC236}">
                <a16:creationId xmlns:a16="http://schemas.microsoft.com/office/drawing/2014/main" id="{2000DC7E-6929-049E-F4C7-CCFA0E80F0EC}"/>
              </a:ext>
            </a:extLst>
          </p:cNvPr>
          <p:cNvSpPr txBox="1">
            <a:spLocks/>
          </p:cNvSpPr>
          <p:nvPr/>
        </p:nvSpPr>
        <p:spPr>
          <a:xfrm>
            <a:off x="1200356" y="347120"/>
            <a:ext cx="5046561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Demo Architecture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4B362B4-8EBA-25B3-1C9D-44CB17847781}"/>
              </a:ext>
            </a:extLst>
          </p:cNvPr>
          <p:cNvGrpSpPr/>
          <p:nvPr/>
        </p:nvGrpSpPr>
        <p:grpSpPr>
          <a:xfrm>
            <a:off x="3571003" y="2239317"/>
            <a:ext cx="1037488" cy="1223665"/>
            <a:chOff x="3571003" y="2239317"/>
            <a:chExt cx="1037488" cy="1223665"/>
          </a:xfrm>
        </p:grpSpPr>
        <p:pic>
          <p:nvPicPr>
            <p:cNvPr id="79" name="Graphic 6" descr="Amazon VPC Lattice service icon.">
              <a:extLst>
                <a:ext uri="{FF2B5EF4-FFF2-40B4-BE49-F238E27FC236}">
                  <a16:creationId xmlns:a16="http://schemas.microsoft.com/office/drawing/2014/main" id="{40EBB8B9-8DBB-C2A4-0D7F-97BD6CA2A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 bwMode="auto">
            <a:xfrm>
              <a:off x="3708747" y="2239317"/>
              <a:ext cx="762000" cy="762000"/>
            </a:xfrm>
            <a:prstGeom prst="rect">
              <a:avLst/>
            </a:prstGeom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12">
              <a:extLst>
                <a:ext uri="{FF2B5EF4-FFF2-40B4-BE49-F238E27FC236}">
                  <a16:creationId xmlns:a16="http://schemas.microsoft.com/office/drawing/2014/main" id="{CA380022-E0AB-00F6-10F3-45C40775F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003" y="3001317"/>
              <a:ext cx="10374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Amazon VPC Lattice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B8F0188-4E8D-23B2-11EE-9DBA563836D9}"/>
              </a:ext>
            </a:extLst>
          </p:cNvPr>
          <p:cNvGrpSpPr/>
          <p:nvPr/>
        </p:nvGrpSpPr>
        <p:grpSpPr>
          <a:xfrm>
            <a:off x="4898009" y="1298569"/>
            <a:ext cx="3721560" cy="2636532"/>
            <a:chOff x="2811073" y="1321936"/>
            <a:chExt cx="5205966" cy="29928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74A4D4-E467-54DB-27C6-E941E8740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811074" y="1321936"/>
              <a:ext cx="5205965" cy="2992843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2</a:t>
              </a:r>
            </a:p>
          </p:txBody>
        </p:sp>
        <p:pic>
          <p:nvPicPr>
            <p:cNvPr id="13" name="Graphic 12" descr="VPC group icon.">
              <a:extLst>
                <a:ext uri="{FF2B5EF4-FFF2-40B4-BE49-F238E27FC236}">
                  <a16:creationId xmlns:a16="http://schemas.microsoft.com/office/drawing/2014/main" id="{2876F70C-79A3-14DA-37A3-E36A6F9F5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811073" y="1321936"/>
              <a:ext cx="381000" cy="301507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9863F71-F01E-CC9A-7675-52F6675B5F70}"/>
              </a:ext>
            </a:extLst>
          </p:cNvPr>
          <p:cNvGrpSpPr/>
          <p:nvPr/>
        </p:nvGrpSpPr>
        <p:grpSpPr>
          <a:xfrm>
            <a:off x="4903292" y="1785836"/>
            <a:ext cx="3820837" cy="1928536"/>
            <a:chOff x="4903292" y="1785836"/>
            <a:chExt cx="3820837" cy="192853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28E56E1-3AA9-8B19-5656-B2A5933905C5}"/>
                </a:ext>
              </a:extLst>
            </p:cNvPr>
            <p:cNvGrpSpPr/>
            <p:nvPr/>
          </p:nvGrpSpPr>
          <p:grpSpPr>
            <a:xfrm>
              <a:off x="4903292" y="1785836"/>
              <a:ext cx="832857" cy="910560"/>
              <a:chOff x="554521" y="1751822"/>
              <a:chExt cx="832857" cy="910560"/>
            </a:xfrm>
          </p:grpSpPr>
          <p:pic>
            <p:nvPicPr>
              <p:cNvPr id="42" name="lambda" descr="Lambda service icon.">
                <a:extLst>
                  <a:ext uri="{FF2B5EF4-FFF2-40B4-BE49-F238E27FC236}">
                    <a16:creationId xmlns:a16="http://schemas.microsoft.com/office/drawing/2014/main" id="{BB4EC20C-9C6D-32D9-473C-33326A3FB6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723419" y="1751822"/>
                <a:ext cx="495062" cy="495062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3ADEF68B-C85A-5E58-D196-300D97F740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521" y="2246884"/>
                <a:ext cx="832857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/orders</a:t>
                </a:r>
              </a:p>
              <a:p>
                <a:pPr algn="ctr" eaLnBrk="1" hangingPunct="1"/>
                <a:endPara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1CEE750-431D-43AC-5956-D2DFF9FC0A23}"/>
                </a:ext>
              </a:extLst>
            </p:cNvPr>
            <p:cNvGrpSpPr/>
            <p:nvPr/>
          </p:nvGrpSpPr>
          <p:grpSpPr>
            <a:xfrm>
              <a:off x="5799937" y="1785836"/>
              <a:ext cx="853196" cy="748978"/>
              <a:chOff x="544352" y="1751822"/>
              <a:chExt cx="853196" cy="748978"/>
            </a:xfrm>
          </p:grpSpPr>
          <p:pic>
            <p:nvPicPr>
              <p:cNvPr id="46" name="lambda" descr="Lambda service icon.">
                <a:extLst>
                  <a:ext uri="{FF2B5EF4-FFF2-40B4-BE49-F238E27FC236}">
                    <a16:creationId xmlns:a16="http://schemas.microsoft.com/office/drawing/2014/main" id="{A22EAFA0-65E5-F9DD-5618-1DA63F9277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723419" y="1751822"/>
                <a:ext cx="495062" cy="495062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6">
                <a:extLst>
                  <a:ext uri="{FF2B5EF4-FFF2-40B4-BE49-F238E27FC236}">
                    <a16:creationId xmlns:a16="http://schemas.microsoft.com/office/drawing/2014/main" id="{78B5B8C5-893E-B756-8C1C-83F3EAFBBF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352" y="2246884"/>
                <a:ext cx="853196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/payments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1425972-E9D4-6F89-3015-600E050693E1}"/>
                </a:ext>
              </a:extLst>
            </p:cNvPr>
            <p:cNvGrpSpPr/>
            <p:nvPr/>
          </p:nvGrpSpPr>
          <p:grpSpPr>
            <a:xfrm>
              <a:off x="6790884" y="1790306"/>
              <a:ext cx="822361" cy="910560"/>
              <a:chOff x="585475" y="1751822"/>
              <a:chExt cx="822361" cy="910560"/>
            </a:xfrm>
          </p:grpSpPr>
          <p:pic>
            <p:nvPicPr>
              <p:cNvPr id="55" name="lambda" descr="Lambda service icon.">
                <a:extLst>
                  <a:ext uri="{FF2B5EF4-FFF2-40B4-BE49-F238E27FC236}">
                    <a16:creationId xmlns:a16="http://schemas.microsoft.com/office/drawing/2014/main" id="{01E43C3F-3CAB-5AF7-B9F0-03324BE08A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754314" y="1751822"/>
                <a:ext cx="495062" cy="495062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Box 6">
                <a:extLst>
                  <a:ext uri="{FF2B5EF4-FFF2-40B4-BE49-F238E27FC236}">
                    <a16:creationId xmlns:a16="http://schemas.microsoft.com/office/drawing/2014/main" id="{EE26C870-34CF-81B7-5A02-DAA29B774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475" y="2246884"/>
                <a:ext cx="822361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/inventory</a:t>
                </a:r>
              </a:p>
              <a:p>
                <a:pPr algn="ctr" eaLnBrk="1" hangingPunct="1"/>
                <a:endParaRPr lang="en-US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DB3526F-A559-3772-3B12-4597C339CCFC}"/>
                </a:ext>
              </a:extLst>
            </p:cNvPr>
            <p:cNvGrpSpPr/>
            <p:nvPr/>
          </p:nvGrpSpPr>
          <p:grpSpPr>
            <a:xfrm>
              <a:off x="7660033" y="2962350"/>
              <a:ext cx="1064096" cy="744432"/>
              <a:chOff x="2621321" y="1182688"/>
              <a:chExt cx="1494709" cy="1156448"/>
            </a:xfrm>
          </p:grpSpPr>
          <p:pic>
            <p:nvPicPr>
              <p:cNvPr id="67" name="Graphic 5" descr="Amazon Elastic Compute Cloud (Amazon EC2) service icon.">
                <a:extLst>
                  <a:ext uri="{FF2B5EF4-FFF2-40B4-BE49-F238E27FC236}">
                    <a16:creationId xmlns:a16="http://schemas.microsoft.com/office/drawing/2014/main" id="{851A4306-FD61-51DC-53F0-756D50ED53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 bwMode="auto">
              <a:xfrm>
                <a:off x="3013666" y="1182688"/>
                <a:ext cx="699622" cy="762000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Box 6">
                <a:extLst>
                  <a:ext uri="{FF2B5EF4-FFF2-40B4-BE49-F238E27FC236}">
                    <a16:creationId xmlns:a16="http://schemas.microsoft.com/office/drawing/2014/main" id="{AB26FEC2-B56F-25B6-27C2-4F8F5BE35F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1321" y="1944687"/>
                <a:ext cx="1494709" cy="394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not found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2FB62BF-C77F-4C7F-038B-B9C38B78E09B}"/>
                </a:ext>
              </a:extLst>
            </p:cNvPr>
            <p:cNvGrpSpPr/>
            <p:nvPr/>
          </p:nvGrpSpPr>
          <p:grpSpPr>
            <a:xfrm>
              <a:off x="7706534" y="1790306"/>
              <a:ext cx="971094" cy="747183"/>
              <a:chOff x="405337" y="1751822"/>
              <a:chExt cx="971094" cy="747183"/>
            </a:xfrm>
          </p:grpSpPr>
          <p:pic>
            <p:nvPicPr>
              <p:cNvPr id="61" name="lambda" descr="Lambda service icon.">
                <a:extLst>
                  <a:ext uri="{FF2B5EF4-FFF2-40B4-BE49-F238E27FC236}">
                    <a16:creationId xmlns:a16="http://schemas.microsoft.com/office/drawing/2014/main" id="{F9B3BD5A-D707-5E75-800F-999B7A07C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643353" y="1751822"/>
                <a:ext cx="495062" cy="495062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2" name="TextBox 6">
                <a:extLst>
                  <a:ext uri="{FF2B5EF4-FFF2-40B4-BE49-F238E27FC236}">
                    <a16:creationId xmlns:a16="http://schemas.microsoft.com/office/drawing/2014/main" id="{05CC79B5-C378-E2A8-3AB1-676D1D133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337" y="2245089"/>
                <a:ext cx="971094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/notifications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7EFCAC6-5AF6-D26D-29F4-CD97CA4BBBAA}"/>
                </a:ext>
              </a:extLst>
            </p:cNvPr>
            <p:cNvGrpSpPr/>
            <p:nvPr/>
          </p:nvGrpSpPr>
          <p:grpSpPr>
            <a:xfrm>
              <a:off x="6785635" y="2965394"/>
              <a:ext cx="832857" cy="748978"/>
              <a:chOff x="554521" y="1751822"/>
              <a:chExt cx="832857" cy="748978"/>
            </a:xfrm>
          </p:grpSpPr>
          <p:pic>
            <p:nvPicPr>
              <p:cNvPr id="3" name="lambda" descr="Lambda service icon.">
                <a:extLst>
                  <a:ext uri="{FF2B5EF4-FFF2-40B4-BE49-F238E27FC236}">
                    <a16:creationId xmlns:a16="http://schemas.microsoft.com/office/drawing/2014/main" id="{0C1755CD-C0BD-CBB2-AA01-1CA04DF56F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723419" y="1751822"/>
                <a:ext cx="495062" cy="495062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83D071E3-DEAE-FD8A-3FF2-A07CCF3C3E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521" y="2246884"/>
                <a:ext cx="832857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/orders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FA92A2-3623-413B-0E5D-5AD7FBB23C62}"/>
              </a:ext>
            </a:extLst>
          </p:cNvPr>
          <p:cNvGrpSpPr/>
          <p:nvPr/>
        </p:nvGrpSpPr>
        <p:grpSpPr>
          <a:xfrm>
            <a:off x="1522516" y="3293009"/>
            <a:ext cx="1811477" cy="1284183"/>
            <a:chOff x="2811073" y="1321935"/>
            <a:chExt cx="2646227" cy="19260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CF26C9F-8C6E-E855-7ABE-110F8143A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811074" y="1321935"/>
              <a:ext cx="2646226" cy="1926036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3</a:t>
              </a:r>
            </a:p>
          </p:txBody>
        </p:sp>
        <p:pic>
          <p:nvPicPr>
            <p:cNvPr id="52" name="Graphic 51" descr="VPC group icon.">
              <a:extLst>
                <a:ext uri="{FF2B5EF4-FFF2-40B4-BE49-F238E27FC236}">
                  <a16:creationId xmlns:a16="http://schemas.microsoft.com/office/drawing/2014/main" id="{6D7D4FBD-A2D0-401B-83B0-EE8570E89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811073" y="1321936"/>
              <a:ext cx="381000" cy="398367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1087BB3-EF70-1540-B94E-EC617531F7A0}"/>
              </a:ext>
            </a:extLst>
          </p:cNvPr>
          <p:cNvGrpSpPr/>
          <p:nvPr/>
        </p:nvGrpSpPr>
        <p:grpSpPr>
          <a:xfrm>
            <a:off x="1534103" y="3780277"/>
            <a:ext cx="1876650" cy="748979"/>
            <a:chOff x="1534103" y="3780277"/>
            <a:chExt cx="1876650" cy="74897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B682636-E550-E2CF-BDFB-EED8D08B9FF8}"/>
                </a:ext>
              </a:extLst>
            </p:cNvPr>
            <p:cNvGrpSpPr/>
            <p:nvPr/>
          </p:nvGrpSpPr>
          <p:grpSpPr>
            <a:xfrm>
              <a:off x="1534103" y="3780277"/>
              <a:ext cx="828307" cy="747183"/>
              <a:chOff x="2731208" y="1182688"/>
              <a:chExt cx="1274930" cy="1150063"/>
            </a:xfrm>
          </p:grpSpPr>
          <p:pic>
            <p:nvPicPr>
              <p:cNvPr id="49" name="Graphic 5" descr="Amazon Elastic Compute Cloud (Amazon EC2) service icon.">
                <a:extLst>
                  <a:ext uri="{FF2B5EF4-FFF2-40B4-BE49-F238E27FC236}">
                    <a16:creationId xmlns:a16="http://schemas.microsoft.com/office/drawing/2014/main" id="{5D0310C2-1755-AF7B-A3FC-4E7B98343D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 bwMode="auto">
              <a:xfrm>
                <a:off x="2987675" y="1182688"/>
                <a:ext cx="762000" cy="762000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TextBox 6">
                <a:extLst>
                  <a:ext uri="{FF2B5EF4-FFF2-40B4-BE49-F238E27FC236}">
                    <a16:creationId xmlns:a16="http://schemas.microsoft.com/office/drawing/2014/main" id="{12CDF5DC-5502-087E-D720-2521EA374E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1208" y="1941924"/>
                <a:ext cx="1274930" cy="390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/health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F244636-DE83-12E5-2705-926D9FD6C415}"/>
                </a:ext>
              </a:extLst>
            </p:cNvPr>
            <p:cNvGrpSpPr/>
            <p:nvPr/>
          </p:nvGrpSpPr>
          <p:grpSpPr>
            <a:xfrm>
              <a:off x="2390521" y="3780277"/>
              <a:ext cx="1020232" cy="748979"/>
              <a:chOff x="6965453" y="1679785"/>
              <a:chExt cx="1020232" cy="74897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B776702-58B3-0AAE-1840-86FF21D67460}"/>
                  </a:ext>
                </a:extLst>
              </p:cNvPr>
              <p:cNvGrpSpPr/>
              <p:nvPr/>
            </p:nvGrpSpPr>
            <p:grpSpPr>
              <a:xfrm>
                <a:off x="6965453" y="1679785"/>
                <a:ext cx="1020232" cy="748979"/>
                <a:chOff x="2583503" y="1182688"/>
                <a:chExt cx="1570342" cy="1152827"/>
              </a:xfrm>
            </p:grpSpPr>
            <p:pic>
              <p:nvPicPr>
                <p:cNvPr id="44" name="Graphic 5" descr="Amazon Elastic Compute Cloud (Amazon EC2) service icon.">
                  <a:extLst>
                    <a:ext uri="{FF2B5EF4-FFF2-40B4-BE49-F238E27FC236}">
                      <a16:creationId xmlns:a16="http://schemas.microsoft.com/office/drawing/2014/main" id="{FEF53296-4852-3DBD-713C-7CA76DF6DF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/>
                <a:stretch/>
              </p:blipFill>
              <p:spPr bwMode="auto">
                <a:xfrm>
                  <a:off x="2987675" y="1182688"/>
                  <a:ext cx="762000" cy="76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" name="TextBox 6">
                  <a:extLst>
                    <a:ext uri="{FF2B5EF4-FFF2-40B4-BE49-F238E27FC236}">
                      <a16:creationId xmlns:a16="http://schemas.microsoft.com/office/drawing/2014/main" id="{373AE7B8-B22A-7133-5015-702633B63A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83503" y="1944688"/>
                  <a:ext cx="1570342" cy="3908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05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Amazon Ember" panose="020B0603020204020204" pitchFamily="34" charset="0"/>
                      <a:cs typeface="Arial" panose="020B0604020202020204" pitchFamily="34" charset="0"/>
                    </a:rPr>
                    <a:t>/analytics</a:t>
                  </a:r>
                </a:p>
              </p:txBody>
            </p:sp>
          </p:grpSp>
          <p:pic>
            <p:nvPicPr>
              <p:cNvPr id="41" name="Graphic 18" descr="Amazon Elastic Container Service (Amazon ECS) service icon.">
                <a:extLst>
                  <a:ext uri="{FF2B5EF4-FFF2-40B4-BE49-F238E27FC236}">
                    <a16:creationId xmlns:a16="http://schemas.microsoft.com/office/drawing/2014/main" id="{4908C7A9-E6EF-5F17-9F2A-82224103D8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 bwMode="auto">
              <a:xfrm>
                <a:off x="7228038" y="1679785"/>
                <a:ext cx="495063" cy="495063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C93A3-B0D5-B129-3050-40D507778D13}"/>
              </a:ext>
            </a:extLst>
          </p:cNvPr>
          <p:cNvGrpSpPr/>
          <p:nvPr/>
        </p:nvGrpSpPr>
        <p:grpSpPr>
          <a:xfrm>
            <a:off x="1533599" y="1287567"/>
            <a:ext cx="1811477" cy="1284183"/>
            <a:chOff x="2811073" y="1321935"/>
            <a:chExt cx="2646227" cy="19260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8CCFC7-FA4A-C623-C16D-99D35FFC3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811074" y="1321935"/>
              <a:ext cx="2646226" cy="1926036"/>
            </a:xfrm>
            <a:prstGeom prst="rect">
              <a:avLst/>
            </a:prstGeom>
            <a:noFill/>
            <a:ln w="15875">
              <a:solidFill>
                <a:srgbClr val="8C4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VPC 1</a:t>
              </a:r>
            </a:p>
          </p:txBody>
        </p:sp>
        <p:pic>
          <p:nvPicPr>
            <p:cNvPr id="36" name="Graphic 35" descr="VPC group icon.">
              <a:extLst>
                <a:ext uri="{FF2B5EF4-FFF2-40B4-BE49-F238E27FC236}">
                  <a16:creationId xmlns:a16="http://schemas.microsoft.com/office/drawing/2014/main" id="{2F7EFF97-28ED-E284-DEEC-298338E3A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811073" y="1321936"/>
              <a:ext cx="381000" cy="398367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E31BBC0-C78D-3464-3A98-FFB67FFC8882}"/>
              </a:ext>
            </a:extLst>
          </p:cNvPr>
          <p:cNvGrpSpPr/>
          <p:nvPr/>
        </p:nvGrpSpPr>
        <p:grpSpPr>
          <a:xfrm>
            <a:off x="1509910" y="1774835"/>
            <a:ext cx="1809699" cy="751191"/>
            <a:chOff x="1509910" y="1774835"/>
            <a:chExt cx="1809699" cy="75119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C7B7755-1820-2768-5C2C-9B6983DBBFBD}"/>
                </a:ext>
              </a:extLst>
            </p:cNvPr>
            <p:cNvGrpSpPr/>
            <p:nvPr/>
          </p:nvGrpSpPr>
          <p:grpSpPr>
            <a:xfrm>
              <a:off x="1509910" y="1774835"/>
              <a:ext cx="897467" cy="751191"/>
              <a:chOff x="2676911" y="1182688"/>
              <a:chExt cx="1381381" cy="1156232"/>
            </a:xfrm>
          </p:grpSpPr>
          <p:pic>
            <p:nvPicPr>
              <p:cNvPr id="64" name="Graphic 5" descr="Amazon Elastic Compute Cloud (Amazon EC2) service icon.">
                <a:extLst>
                  <a:ext uri="{FF2B5EF4-FFF2-40B4-BE49-F238E27FC236}">
                    <a16:creationId xmlns:a16="http://schemas.microsoft.com/office/drawing/2014/main" id="{DA7686EE-0411-ADDF-6991-F45E2047AB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 bwMode="auto">
              <a:xfrm>
                <a:off x="2987675" y="1182688"/>
                <a:ext cx="762000" cy="762000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TextBox 6">
                <a:extLst>
                  <a:ext uri="{FF2B5EF4-FFF2-40B4-BE49-F238E27FC236}">
                    <a16:creationId xmlns:a16="http://schemas.microsoft.com/office/drawing/2014/main" id="{09FC7879-CEC7-C32B-C17F-4A665F9DE9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76911" y="1948093"/>
                <a:ext cx="1381381" cy="390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Web Server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2D0F01E0-D15D-BCF1-5FEE-AE012946FE99}"/>
                </a:ext>
              </a:extLst>
            </p:cNvPr>
            <p:cNvGrpSpPr/>
            <p:nvPr/>
          </p:nvGrpSpPr>
          <p:grpSpPr>
            <a:xfrm>
              <a:off x="2491302" y="1774835"/>
              <a:ext cx="828307" cy="747183"/>
              <a:chOff x="2491302" y="1774835"/>
              <a:chExt cx="828307" cy="747183"/>
            </a:xfrm>
          </p:grpSpPr>
          <p:pic>
            <p:nvPicPr>
              <p:cNvPr id="75" name="Graphic 5" descr="Amazon Elastic Compute Cloud (Amazon EC2) service icon.">
                <a:extLst>
                  <a:ext uri="{FF2B5EF4-FFF2-40B4-BE49-F238E27FC236}">
                    <a16:creationId xmlns:a16="http://schemas.microsoft.com/office/drawing/2014/main" id="{6E8F6A8B-4725-2700-8D2A-E849357DEC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 bwMode="auto">
              <a:xfrm>
                <a:off x="2664189" y="1774835"/>
                <a:ext cx="495062" cy="495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TextBox 6">
                <a:extLst>
                  <a:ext uri="{FF2B5EF4-FFF2-40B4-BE49-F238E27FC236}">
                    <a16:creationId xmlns:a16="http://schemas.microsoft.com/office/drawing/2014/main" id="{E6D69B28-7C88-8574-29B0-5F047BF089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1302" y="2268102"/>
                <a:ext cx="828307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Jump Host</a:t>
                </a: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88DB78D-DD42-957D-0BAD-726EA4D11BDB}"/>
              </a:ext>
            </a:extLst>
          </p:cNvPr>
          <p:cNvGrpSpPr/>
          <p:nvPr/>
        </p:nvGrpSpPr>
        <p:grpSpPr>
          <a:xfrm>
            <a:off x="4883397" y="2861475"/>
            <a:ext cx="1837244" cy="1012355"/>
            <a:chOff x="4883397" y="2861475"/>
            <a:chExt cx="1837244" cy="101235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A45F785-EE16-E7BE-E0FF-32D64871DA29}"/>
                </a:ext>
              </a:extLst>
            </p:cNvPr>
            <p:cNvGrpSpPr/>
            <p:nvPr/>
          </p:nvGrpSpPr>
          <p:grpSpPr>
            <a:xfrm>
              <a:off x="4883397" y="2959836"/>
              <a:ext cx="897435" cy="913994"/>
              <a:chOff x="3154495" y="64258"/>
              <a:chExt cx="897435" cy="913994"/>
            </a:xfrm>
          </p:grpSpPr>
          <p:pic>
            <p:nvPicPr>
              <p:cNvPr id="6" name="lambda" descr="Lambda service icon.">
                <a:extLst>
                  <a:ext uri="{FF2B5EF4-FFF2-40B4-BE49-F238E27FC236}">
                    <a16:creationId xmlns:a16="http://schemas.microsoft.com/office/drawing/2014/main" id="{0AD05036-CFEE-4673-739C-01F8B955CB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3357590" y="64258"/>
                <a:ext cx="495062" cy="495062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C08590C9-C0C3-618B-3557-1BA79739FF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4495" y="562754"/>
                <a:ext cx="897435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>
                    <a:solidFill>
                      <a:srgbClr val="36C1B2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/products</a:t>
                </a:r>
              </a:p>
              <a:p>
                <a:pPr algn="ctr" eaLnBrk="1" hangingPunct="1"/>
                <a:r>
                  <a:rPr lang="en-US" altLang="en-US" sz="1050" dirty="0">
                    <a:solidFill>
                      <a:srgbClr val="36C1B2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v1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AA3C4F8-1BA6-79F4-8BE6-ADBC7E404B3A}"/>
                </a:ext>
              </a:extLst>
            </p:cNvPr>
            <p:cNvGrpSpPr/>
            <p:nvPr/>
          </p:nvGrpSpPr>
          <p:grpSpPr>
            <a:xfrm>
              <a:off x="5793541" y="2963270"/>
              <a:ext cx="927100" cy="910560"/>
              <a:chOff x="4196392" y="93490"/>
              <a:chExt cx="927100" cy="910560"/>
            </a:xfrm>
          </p:grpSpPr>
          <p:pic>
            <p:nvPicPr>
              <p:cNvPr id="10" name="lambda" descr="Lambda service icon.">
                <a:extLst>
                  <a:ext uri="{FF2B5EF4-FFF2-40B4-BE49-F238E27FC236}">
                    <a16:creationId xmlns:a16="http://schemas.microsoft.com/office/drawing/2014/main" id="{BBE38D9F-40ED-BF2E-B6FE-7A8DC2996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4399122" y="93490"/>
                <a:ext cx="495062" cy="495062"/>
              </a:xfrm>
              <a:prstGeom prst="rect">
                <a:avLst/>
              </a:prstGeom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0902365A-3D98-A087-A272-0CFD9C1A5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6392" y="588552"/>
                <a:ext cx="927100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50" dirty="0">
                    <a:solidFill>
                      <a:srgbClr val="36C1B2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/products</a:t>
                </a:r>
              </a:p>
              <a:p>
                <a:pPr algn="ctr" eaLnBrk="1" hangingPunct="1"/>
                <a:r>
                  <a:rPr lang="en-US" altLang="en-US" sz="1050" dirty="0">
                    <a:solidFill>
                      <a:srgbClr val="36C1B2"/>
                    </a:solidFill>
                    <a:latin typeface="Arial" panose="020B0604020202020204" pitchFamily="34" charset="0"/>
                    <a:ea typeface="Amazon Ember" panose="020B0603020204020204" pitchFamily="34" charset="0"/>
                    <a:cs typeface="Arial" panose="020B0604020202020204" pitchFamily="34" charset="0"/>
                  </a:rPr>
                  <a:t>v2</a:t>
                </a:r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5CEB567-4FBC-384E-88F3-D9D1B2BF8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996469" y="2861475"/>
              <a:ext cx="1598987" cy="997481"/>
            </a:xfrm>
            <a:prstGeom prst="rect">
              <a:avLst/>
            </a:prstGeom>
            <a:noFill/>
            <a:ln w="15875">
              <a:solidFill>
                <a:srgbClr val="36C1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2920" tIns="9144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E2B6E71-3383-C2B7-A06A-260C8AC469AC}"/>
              </a:ext>
            </a:extLst>
          </p:cNvPr>
          <p:cNvGrpSpPr/>
          <p:nvPr/>
        </p:nvGrpSpPr>
        <p:grpSpPr>
          <a:xfrm>
            <a:off x="3333993" y="1929659"/>
            <a:ext cx="1564017" cy="2005442"/>
            <a:chOff x="3333993" y="1929659"/>
            <a:chExt cx="1564017" cy="2005442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A6E0F3D-6C75-C575-8570-AD0A3F2BD6E5}"/>
                </a:ext>
              </a:extLst>
            </p:cNvPr>
            <p:cNvCxnSpPr>
              <a:endCxn id="12" idx="1"/>
            </p:cNvCxnSpPr>
            <p:nvPr/>
          </p:nvCxnSpPr>
          <p:spPr>
            <a:xfrm>
              <a:off x="4470747" y="2616835"/>
              <a:ext cx="4272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DCFDD1F5-691F-6606-A34E-5D07D72453D6}"/>
                </a:ext>
              </a:extLst>
            </p:cNvPr>
            <p:cNvCxnSpPr>
              <a:stCxn id="35" idx="3"/>
              <a:endCxn id="79" idx="0"/>
            </p:cNvCxnSpPr>
            <p:nvPr/>
          </p:nvCxnSpPr>
          <p:spPr>
            <a:xfrm>
              <a:off x="3345076" y="1929659"/>
              <a:ext cx="744671" cy="30965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or: Elbow 94">
              <a:extLst>
                <a:ext uri="{FF2B5EF4-FFF2-40B4-BE49-F238E27FC236}">
                  <a16:creationId xmlns:a16="http://schemas.microsoft.com/office/drawing/2014/main" id="{BA79AE27-BBF6-2F65-E05A-2DF6C8EAE1E1}"/>
                </a:ext>
              </a:extLst>
            </p:cNvPr>
            <p:cNvCxnSpPr>
              <a:stCxn id="79" idx="1"/>
              <a:endCxn id="51" idx="3"/>
            </p:cNvCxnSpPr>
            <p:nvPr/>
          </p:nvCxnSpPr>
          <p:spPr>
            <a:xfrm rot="10800000" flipV="1">
              <a:off x="3333993" y="2620317"/>
              <a:ext cx="374754" cy="131478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F1F62AAA-338B-9186-6DBB-94F193A3ED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045" y="1623205"/>
            <a:ext cx="1095311" cy="616112"/>
          </a:xfrm>
          <a:prstGeom prst="rect">
            <a:avLst/>
          </a:prstGeom>
        </p:spPr>
      </p:pic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B1C5683-A133-0E2B-DE95-740779EA779E}"/>
              </a:ext>
            </a:extLst>
          </p:cNvPr>
          <p:cNvCxnSpPr>
            <a:cxnSpLocks/>
            <a:stCxn id="101" idx="3"/>
            <a:endCxn id="35" idx="1"/>
          </p:cNvCxnSpPr>
          <p:nvPr/>
        </p:nvCxnSpPr>
        <p:spPr>
          <a:xfrm flipV="1">
            <a:off x="1200356" y="1929659"/>
            <a:ext cx="333244" cy="1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72E3AC0-4E63-6C47-0AF1-557CD739B926}"/>
              </a:ext>
            </a:extLst>
          </p:cNvPr>
          <p:cNvGrpSpPr/>
          <p:nvPr/>
        </p:nvGrpSpPr>
        <p:grpSpPr>
          <a:xfrm>
            <a:off x="325715" y="953228"/>
            <a:ext cx="653969" cy="669977"/>
            <a:chOff x="325715" y="953228"/>
            <a:chExt cx="653969" cy="669977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D32FE132-D08D-75F4-83E6-144A2428A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5715" y="953228"/>
              <a:ext cx="653969" cy="521346"/>
            </a:xfrm>
            <a:prstGeom prst="rect">
              <a:avLst/>
            </a:prstGeom>
          </p:spPr>
        </p:pic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B481132-FAA0-2D2C-FF7D-5CEFCE526CCB}"/>
                </a:ext>
              </a:extLst>
            </p:cNvPr>
            <p:cNvCxnSpPr>
              <a:stCxn id="112" idx="2"/>
              <a:endCxn id="101" idx="0"/>
            </p:cNvCxnSpPr>
            <p:nvPr/>
          </p:nvCxnSpPr>
          <p:spPr>
            <a:xfrm>
              <a:off x="652700" y="1474574"/>
              <a:ext cx="1" cy="1486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429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53;p16"/>
          <p:cNvSpPr txBox="1">
            <a:spLocks/>
          </p:cNvSpPr>
          <p:nvPr/>
        </p:nvSpPr>
        <p:spPr>
          <a:xfrm>
            <a:off x="1200356" y="347120"/>
            <a:ext cx="6743285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What is an Amazon VPC?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6452" y="1574939"/>
            <a:ext cx="713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9900"/>
                </a:solidFill>
              </a:rPr>
              <a:t>VPC </a:t>
            </a:r>
            <a:r>
              <a:rPr lang="en-US" sz="2000" dirty="0">
                <a:solidFill>
                  <a:schemeClr val="bg1"/>
                </a:solidFill>
              </a:rPr>
              <a:t>is the foundational network environment for your AWS resources.</a:t>
            </a:r>
            <a:endParaRPr lang="en-NZ" sz="2000" dirty="0">
              <a:solidFill>
                <a:schemeClr val="bg1"/>
              </a:solidFill>
            </a:endParaRPr>
          </a:p>
        </p:txBody>
      </p:sp>
      <p:sp>
        <p:nvSpPr>
          <p:cNvPr id="2" name="Google Shape;140;p12">
            <a:extLst>
              <a:ext uri="{FF2B5EF4-FFF2-40B4-BE49-F238E27FC236}">
                <a16:creationId xmlns:a16="http://schemas.microsoft.com/office/drawing/2014/main" id="{88E54D73-71F6-BC61-7D34-167D913DA228}"/>
              </a:ext>
            </a:extLst>
          </p:cNvPr>
          <p:cNvSpPr txBox="1">
            <a:spLocks/>
          </p:cNvSpPr>
          <p:nvPr/>
        </p:nvSpPr>
        <p:spPr>
          <a:xfrm>
            <a:off x="-1" y="4924003"/>
            <a:ext cx="982134" cy="219497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8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4000"/>
            </a:pPr>
            <a:r>
              <a:rPr lang="en-US" sz="1200" dirty="0">
                <a:solidFill>
                  <a:srgbClr val="27333F"/>
                </a:solidFill>
              </a:rPr>
              <a:t>Introduction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42A922-B06C-38EE-3FA8-D23949C5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242" y="2666862"/>
            <a:ext cx="4977510" cy="132733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561B8414-027A-C630-993E-681FC012C23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85202"/>
                  </p:ext>
                </p:extLst>
              </p:nvPr>
            </p:nvGraphicFramePr>
            <p:xfrm>
              <a:off x="2316076" y="2800923"/>
              <a:ext cx="2518390" cy="1067939"/>
            </p:xfrm>
            <a:graphic>
              <a:graphicData uri="http://schemas.microsoft.com/office/powerpoint/2016/slidezoom">
                <pslz:sldZm>
                  <pslz:sldZmObj sldId="283" cId="1578186840">
                    <pslz:zmPr id="{2148B484-C3A3-4624-86D2-035EEB07D373}" imageType="cover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518390" cy="1067939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61B8414-027A-C630-993E-681FC012C2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6076" y="2800923"/>
                <a:ext cx="2518390" cy="10679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40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53;p16"/>
          <p:cNvSpPr txBox="1">
            <a:spLocks/>
          </p:cNvSpPr>
          <p:nvPr/>
        </p:nvSpPr>
        <p:spPr>
          <a:xfrm>
            <a:off x="1100966" y="323929"/>
            <a:ext cx="6933166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Common Inter VPC Connectivity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87D8F9F-C69E-0162-2E6C-0AC58D7AFBF8}"/>
              </a:ext>
            </a:extLst>
          </p:cNvPr>
          <p:cNvGrpSpPr/>
          <p:nvPr/>
        </p:nvGrpSpPr>
        <p:grpSpPr>
          <a:xfrm>
            <a:off x="1957616" y="1904292"/>
            <a:ext cx="1234765" cy="1889833"/>
            <a:chOff x="1957616" y="1904292"/>
            <a:chExt cx="1234765" cy="1889833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0" name="Slide Zoom 9">
                  <a:extLst>
                    <a:ext uri="{FF2B5EF4-FFF2-40B4-BE49-F238E27FC236}">
                      <a16:creationId xmlns:a16="http://schemas.microsoft.com/office/drawing/2014/main" id="{98906CB2-DE99-C172-4396-4714FB49C5A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82011295"/>
                    </p:ext>
                  </p:extLst>
                </p:nvPr>
              </p:nvGraphicFramePr>
              <p:xfrm>
                <a:off x="1973870" y="1904292"/>
                <a:ext cx="1202258" cy="1202258"/>
              </p:xfrm>
              <a:graphic>
                <a:graphicData uri="http://schemas.microsoft.com/office/powerpoint/2016/slidezoom">
                  <pslz:sldZm>
                    <pslz:sldZmObj sldId="307" cId="219176104">
                      <pslz:zmPr id="{F1172BEF-26A8-468C-9316-4D5EFEB4ED10}" imageType="cover" transitionDur="1000">
                        <p166:blipFill xmlns:p166="http://schemas.microsoft.com/office/powerpoint/2016/6/main">
                          <a:blip r:embed="rId3">
                            <a:extLst>
                              <a:ext uri="{96DAC541-7B7A-43D3-8B79-37D633B846F1}">
                                <asvg:svgBlip xmlns:asvg="http://schemas.microsoft.com/office/drawing/2016/SVG/main" r:embed="rId4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02258" cy="1202258"/>
                          </a:xfrm>
                          <a:prstGeom prst="roundRect">
                            <a:avLst>
                              <a:gd name="adj" fmla="val 8594"/>
                            </a:avLst>
                          </a:prstGeom>
                          <a:solidFill>
                            <a:srgbClr val="FFFFFF">
                              <a:shade val="85000"/>
                            </a:srgbClr>
                          </a:solidFill>
                          <a:ln>
                            <a:noFill/>
                          </a:ln>
                          <a:effectLst>
                            <a:reflection blurRad="12700" stA="38000" endPos="28000" dist="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0" name="Slide Zoom 9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98906CB2-DE99-C172-4396-4714FB49C5A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73870" y="1904292"/>
                  <a:ext cx="1202258" cy="120225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mc:Fallback>
        </mc:AlternateContent>
        <p:sp>
          <p:nvSpPr>
            <p:cNvPr id="32" name="TextBox 22">
              <a:extLst>
                <a:ext uri="{FF2B5EF4-FFF2-40B4-BE49-F238E27FC236}">
                  <a16:creationId xmlns:a16="http://schemas.microsoft.com/office/drawing/2014/main" id="{253EC3E1-51D1-03D0-0748-1DDA330CD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616" y="3517126"/>
              <a:ext cx="12347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VPC Peering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F596BFB-C8FF-D729-AE08-1D98E5BEA38B}"/>
              </a:ext>
            </a:extLst>
          </p:cNvPr>
          <p:cNvGrpSpPr/>
          <p:nvPr/>
        </p:nvGrpSpPr>
        <p:grpSpPr>
          <a:xfrm>
            <a:off x="3950166" y="1904292"/>
            <a:ext cx="1234765" cy="1982165"/>
            <a:chOff x="3391720" y="1904150"/>
            <a:chExt cx="1234765" cy="1982165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5" name="Slide Zoom 34">
                  <a:extLst>
                    <a:ext uri="{FF2B5EF4-FFF2-40B4-BE49-F238E27FC236}">
                      <a16:creationId xmlns:a16="http://schemas.microsoft.com/office/drawing/2014/main" id="{02087033-70F1-28C9-E262-E5F07E931BD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47103200"/>
                    </p:ext>
                  </p:extLst>
                </p:nvPr>
              </p:nvGraphicFramePr>
              <p:xfrm>
                <a:off x="3407903" y="1904150"/>
                <a:ext cx="1202400" cy="1202400"/>
              </p:xfrm>
              <a:graphic>
                <a:graphicData uri="http://schemas.microsoft.com/office/powerpoint/2016/slidezoom">
                  <pslz:sldZm>
                    <pslz:sldZmObj sldId="314" cId="3801141211">
                      <pslz:zmPr id="{0807C1F4-8E60-4022-A4FD-1331799F9783}" imageType="cover" transitionDur="1000">
                        <p166:blipFill xmlns:p166="http://schemas.microsoft.com/office/powerpoint/2016/6/main">
                          <a:blip r:embed="rId8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02400" cy="1202400"/>
                          </a:xfrm>
                          <a:prstGeom prst="roundRect">
                            <a:avLst>
                              <a:gd name="adj" fmla="val 8594"/>
                            </a:avLst>
                          </a:prstGeom>
                          <a:solidFill>
                            <a:srgbClr val="FFFFFF">
                              <a:shade val="85000"/>
                            </a:srgbClr>
                          </a:solidFill>
                          <a:ln>
                            <a:noFill/>
                          </a:ln>
                          <a:effectLst>
                            <a:reflection blurRad="12700" stA="38000" endPos="28000" dist="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5" name="Slide Zoom 34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02087033-70F1-28C9-E262-E5F07E931BD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66349" y="1904292"/>
                  <a:ext cx="1202400" cy="1202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mc:Fallback>
        </mc:AlternateContent>
        <p:sp>
          <p:nvSpPr>
            <p:cNvPr id="37" name="TextBox 22">
              <a:extLst>
                <a:ext uri="{FF2B5EF4-FFF2-40B4-BE49-F238E27FC236}">
                  <a16:creationId xmlns:a16="http://schemas.microsoft.com/office/drawing/2014/main" id="{083AB607-A7C4-8B61-7F88-F79941D90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1720" y="3424650"/>
              <a:ext cx="1234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Transit Gateway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4066AA-1F1C-DA49-E1EA-DED57BF2C1BD}"/>
              </a:ext>
            </a:extLst>
          </p:cNvPr>
          <p:cNvGrpSpPr/>
          <p:nvPr/>
        </p:nvGrpSpPr>
        <p:grpSpPr>
          <a:xfrm>
            <a:off x="5975152" y="1904292"/>
            <a:ext cx="1234765" cy="1797499"/>
            <a:chOff x="6070863" y="1780035"/>
            <a:chExt cx="1234765" cy="1797499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41" name="Slide Zoom 40">
                  <a:extLst>
                    <a:ext uri="{FF2B5EF4-FFF2-40B4-BE49-F238E27FC236}">
                      <a16:creationId xmlns:a16="http://schemas.microsoft.com/office/drawing/2014/main" id="{AA92B8A0-4115-FAFF-26D5-56A478A4DEE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48618874"/>
                    </p:ext>
                  </p:extLst>
                </p:nvPr>
              </p:nvGraphicFramePr>
              <p:xfrm>
                <a:off x="6087046" y="1780035"/>
                <a:ext cx="1202400" cy="1202400"/>
              </p:xfrm>
              <a:graphic>
                <a:graphicData uri="http://schemas.microsoft.com/office/powerpoint/2016/slidezoom">
                  <pslz:sldZm>
                    <pslz:sldZmObj sldId="315" cId="2136930846">
                      <pslz:zmPr id="{0DB740BA-B8DA-4C80-95CC-5EF809968997}" imageType="cover" transitionDur="1000">
                        <p166:blipFill xmlns:p166="http://schemas.microsoft.com/office/powerpoint/2016/6/main">
                          <a:blip r:embed="rId11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1202400" cy="1202400"/>
                          </a:xfrm>
                          <a:prstGeom prst="roundRect">
                            <a:avLst>
                              <a:gd name="adj" fmla="val 8594"/>
                            </a:avLst>
                          </a:prstGeom>
                          <a:solidFill>
                            <a:srgbClr val="FFFFFF">
                              <a:shade val="85000"/>
                            </a:srgbClr>
                          </a:solidFill>
                          <a:ln>
                            <a:noFill/>
                          </a:ln>
                          <a:effectLst>
                            <a:reflection blurRad="12700" stA="38000" endPos="28000" dist="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41" name="Slide Zoom 40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AA92B8A0-4115-FAFF-26D5-56A478A4DEE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91335" y="1904292"/>
                  <a:ext cx="1202400" cy="120240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mc:Fallback>
        </mc:AlternateContent>
        <p:sp>
          <p:nvSpPr>
            <p:cNvPr id="42" name="TextBox 22">
              <a:extLst>
                <a:ext uri="{FF2B5EF4-FFF2-40B4-BE49-F238E27FC236}">
                  <a16:creationId xmlns:a16="http://schemas.microsoft.com/office/drawing/2014/main" id="{91B09BDE-D21E-F7CF-E0E2-EA31C3331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863" y="3300535"/>
              <a:ext cx="12347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Amazon Ember" panose="020B0603020204020204" pitchFamily="34" charset="0"/>
                  <a:cs typeface="Arial" panose="020B0604020202020204" pitchFamily="34" charset="0"/>
                </a:rPr>
                <a:t>PrivateLink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5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12">
            <a:extLst>
              <a:ext uri="{FF2B5EF4-FFF2-40B4-BE49-F238E27FC236}">
                <a16:creationId xmlns:a16="http://schemas.microsoft.com/office/drawing/2014/main" id="{400D41D0-BB5A-E5D7-0730-1E4ABEC09501}"/>
              </a:ext>
            </a:extLst>
          </p:cNvPr>
          <p:cNvSpPr txBox="1">
            <a:spLocks/>
          </p:cNvSpPr>
          <p:nvPr/>
        </p:nvSpPr>
        <p:spPr>
          <a:xfrm>
            <a:off x="277861" y="1959263"/>
            <a:ext cx="8574591" cy="930105"/>
          </a:xfrm>
          <a:prstGeom prst="rect">
            <a:avLst/>
          </a:prstGeom>
          <a:gradFill flip="none" rotWithShape="1">
            <a:gsLst>
              <a:gs pos="0">
                <a:srgbClr val="FF9900"/>
              </a:gs>
              <a:gs pos="8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4000"/>
            </a:pPr>
            <a:r>
              <a:rPr lang="en-US" sz="4000" dirty="0">
                <a:solidFill>
                  <a:srgbClr val="27333F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53232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53;p16"/>
          <p:cNvSpPr txBox="1">
            <a:spLocks/>
          </p:cNvSpPr>
          <p:nvPr/>
        </p:nvSpPr>
        <p:spPr>
          <a:xfrm>
            <a:off x="1200356" y="347120"/>
            <a:ext cx="6743285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VPC Lattice Overview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87963" y="1332582"/>
            <a:ext cx="1708002" cy="2843735"/>
            <a:chOff x="786713" y="1738982"/>
            <a:chExt cx="1708002" cy="28437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713" y="1753384"/>
              <a:ext cx="1706667" cy="1706667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788315" y="1738982"/>
              <a:ext cx="1706400" cy="170640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6713" y="3474721"/>
              <a:ext cx="17066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100" dirty="0">
                  <a:solidFill>
                    <a:schemeClr val="bg1"/>
                  </a:solidFill>
                </a:rPr>
                <a:t>No sidecar proxies required</a:t>
              </a:r>
            </a:p>
            <a:p>
              <a:pPr algn="ctr"/>
              <a:endParaRPr lang="en-NZ" sz="11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Fully managed control plane with no proxies to deploy and maintain</a:t>
              </a:r>
              <a:endParaRPr lang="en-NZ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42119" y="1332315"/>
            <a:ext cx="1707202" cy="2844002"/>
            <a:chOff x="2740869" y="1738715"/>
            <a:chExt cx="1707202" cy="28440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870" y="1738715"/>
              <a:ext cx="1706667" cy="1706667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2741671" y="1738982"/>
              <a:ext cx="1706400" cy="170640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0869" y="3474721"/>
              <a:ext cx="170666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Works across all compute options</a:t>
              </a:r>
            </a:p>
            <a:p>
              <a:pPr algn="ctr"/>
              <a:endParaRPr lang="en-NZ" sz="11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Amazon EC2, Amazon EKS, Amazon ECS, and AWS Lambda</a:t>
              </a:r>
              <a:endParaRPr lang="en-NZ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95475" y="1332582"/>
            <a:ext cx="1707202" cy="3013011"/>
            <a:chOff x="4694225" y="1738982"/>
            <a:chExt cx="1707202" cy="30130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226" y="1738982"/>
              <a:ext cx="1706667" cy="1706667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4695027" y="1738982"/>
              <a:ext cx="1706400" cy="170640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4225" y="3474720"/>
              <a:ext cx="1706668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Unified traffic and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access controls</a:t>
              </a:r>
            </a:p>
            <a:p>
              <a:pPr algn="ctr"/>
              <a:endParaRPr lang="en-NZ" sz="11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Improved security posture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and rich traffic controls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and segmentation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48831" y="1332582"/>
            <a:ext cx="1707202" cy="2843734"/>
            <a:chOff x="6647581" y="1738982"/>
            <a:chExt cx="1707202" cy="28437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582" y="1738982"/>
              <a:ext cx="1706667" cy="1706667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648383" y="1738982"/>
              <a:ext cx="1706400" cy="170640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7581" y="3474720"/>
              <a:ext cx="1706668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Integrates with existing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network connectivity</a:t>
              </a:r>
            </a:p>
            <a:p>
              <a:pPr algn="ctr"/>
              <a:endParaRPr lang="en-NZ" sz="11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You can choose what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services are accessible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through VPC Lattice</a:t>
              </a:r>
              <a:endParaRPr lang="en-NZ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00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16"/>
          <p:cNvSpPr txBox="1">
            <a:spLocks/>
          </p:cNvSpPr>
          <p:nvPr/>
        </p:nvSpPr>
        <p:spPr>
          <a:xfrm>
            <a:off x="1200356" y="347120"/>
            <a:ext cx="7676944" cy="57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2400"/>
            </a:pPr>
            <a:r>
              <a:rPr lang="en-US" sz="2400" b="1" dirty="0">
                <a:solidFill>
                  <a:schemeClr val="bg1"/>
                </a:solidFill>
              </a:rPr>
              <a:t>Four Main Components of VPC Lattice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643169" y="1551022"/>
            <a:ext cx="1706667" cy="1706667"/>
            <a:chOff x="6648249" y="1738982"/>
            <a:chExt cx="1706667" cy="17066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249" y="1738982"/>
              <a:ext cx="1706667" cy="1706667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648383" y="1738982"/>
              <a:ext cx="1706400" cy="170640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89947" y="1551022"/>
            <a:ext cx="1706667" cy="1706668"/>
            <a:chOff x="4695027" y="1738982"/>
            <a:chExt cx="1706667" cy="17066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027" y="1738983"/>
              <a:ext cx="1706667" cy="1706667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4695027" y="1738982"/>
              <a:ext cx="1706400" cy="170640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D9F5DE-FDCB-B495-B245-401F4A315D66}"/>
              </a:ext>
            </a:extLst>
          </p:cNvPr>
          <p:cNvGrpSpPr/>
          <p:nvPr/>
        </p:nvGrpSpPr>
        <p:grpSpPr>
          <a:xfrm>
            <a:off x="782478" y="1550755"/>
            <a:ext cx="1706934" cy="1706667"/>
            <a:chOff x="782478" y="1550755"/>
            <a:chExt cx="1706934" cy="17066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745" y="1550755"/>
              <a:ext cx="1706667" cy="1706667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782478" y="1550755"/>
              <a:ext cx="1706400" cy="170640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898656-0726-F3C6-841A-FAF0A5DA3B90}"/>
              </a:ext>
            </a:extLst>
          </p:cNvPr>
          <p:cNvGrpSpPr/>
          <p:nvPr/>
        </p:nvGrpSpPr>
        <p:grpSpPr>
          <a:xfrm>
            <a:off x="2735232" y="1602860"/>
            <a:ext cx="1706668" cy="1706668"/>
            <a:chOff x="2735232" y="1602860"/>
            <a:chExt cx="1706668" cy="17066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9DB6AD-CE0D-F4F8-3A5F-142291EC5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5232" y="1602860"/>
              <a:ext cx="1706668" cy="1706668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204C9A-3391-F3D4-9A52-FF21D5C884E2}"/>
                </a:ext>
              </a:extLst>
            </p:cNvPr>
            <p:cNvSpPr/>
            <p:nvPr/>
          </p:nvSpPr>
          <p:spPr>
            <a:xfrm>
              <a:off x="2735433" y="1602860"/>
              <a:ext cx="1706400" cy="1706400"/>
            </a:xfrm>
            <a:prstGeom prst="ellipse">
              <a:avLst/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ckTemplate-AWS">
  <a:themeElements>
    <a:clrScheme name="AWSome Day 2018">
      <a:dk1>
        <a:srgbClr val="232F3D"/>
      </a:dk1>
      <a:lt1>
        <a:srgbClr val="FFFFFF"/>
      </a:lt1>
      <a:dk2>
        <a:srgbClr val="008295"/>
      </a:dk2>
      <a:lt2>
        <a:srgbClr val="FFEBB7"/>
      </a:lt2>
      <a:accent1>
        <a:srgbClr val="36C1B2"/>
      </a:accent1>
      <a:accent2>
        <a:srgbClr val="008295"/>
      </a:accent2>
      <a:accent3>
        <a:srgbClr val="DDEEEE"/>
      </a:accent3>
      <a:accent4>
        <a:srgbClr val="B6B6B5"/>
      </a:accent4>
      <a:accent5>
        <a:srgbClr val="6E6E6E"/>
      </a:accent5>
      <a:accent6>
        <a:srgbClr val="DFE0DF"/>
      </a:accent6>
      <a:hlink>
        <a:srgbClr val="232F3D"/>
      </a:hlink>
      <a:folHlink>
        <a:srgbClr val="232F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22072</TotalTime>
  <Words>1284</Words>
  <Application>Microsoft Office PowerPoint</Application>
  <PresentationFormat>On-screen Show (16:9)</PresentationFormat>
  <Paragraphs>277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Wingdings</vt:lpstr>
      <vt:lpstr>Oi</vt:lpstr>
      <vt:lpstr>Arial</vt:lpstr>
      <vt:lpstr>Amazon Ember</vt:lpstr>
      <vt:lpstr>DeckTemplate-AWS</vt:lpstr>
      <vt:lpstr>PowerPoint Presentation</vt:lpstr>
      <vt:lpstr>Amazon VPC Lattice: When to Use It and When to Skip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  <vt:lpstr>PowerPoint Presentation</vt:lpstr>
      <vt:lpstr>PowerPoint Presentation</vt:lpstr>
      <vt:lpstr>PowerPoint Presentation</vt:lpstr>
      <vt:lpstr>Zoom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</cp:lastModifiedBy>
  <cp:revision>137</cp:revision>
  <dcterms:created xsi:type="dcterms:W3CDTF">2015-11-23T23:45:57Z</dcterms:created>
  <dcterms:modified xsi:type="dcterms:W3CDTF">2025-09-17T10:24:40Z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0x010100D26A3D6C04DFD740953BA1B2B9E62D60</vt:lpwstr>
  </property>
</Properties>
</file>